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5"/>
  </p:notesMasterIdLst>
  <p:sldIdLst>
    <p:sldId id="256" r:id="rId2"/>
    <p:sldId id="303" r:id="rId3"/>
    <p:sldId id="300" r:id="rId4"/>
    <p:sldId id="301" r:id="rId5"/>
    <p:sldId id="302" r:id="rId6"/>
    <p:sldId id="304" r:id="rId7"/>
    <p:sldId id="311" r:id="rId8"/>
    <p:sldId id="306" r:id="rId9"/>
    <p:sldId id="313" r:id="rId10"/>
    <p:sldId id="308" r:id="rId11"/>
    <p:sldId id="309" r:id="rId12"/>
    <p:sldId id="336" r:id="rId13"/>
    <p:sldId id="315" r:id="rId14"/>
    <p:sldId id="321" r:id="rId15"/>
    <p:sldId id="323" r:id="rId16"/>
    <p:sldId id="337" r:id="rId17"/>
    <p:sldId id="318" r:id="rId18"/>
    <p:sldId id="319" r:id="rId19"/>
    <p:sldId id="320" r:id="rId20"/>
    <p:sldId id="322" r:id="rId21"/>
    <p:sldId id="324" r:id="rId22"/>
    <p:sldId id="326" r:id="rId23"/>
    <p:sldId id="327"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id="{F2C9C567-0189-4E6C-A4C1-DE558867CF77}">
          <p14:sldIdLst>
            <p14:sldId id="256"/>
          </p14:sldIdLst>
        </p14:section>
        <p14:section name="TareaPARTETEORICA" id="{01F285C4-B0DF-4DCB-86DD-CA054D9DEF07}">
          <p14:sldIdLst>
            <p14:sldId id="303"/>
            <p14:sldId id="300"/>
            <p14:sldId id="301"/>
            <p14:sldId id="302"/>
            <p14:sldId id="304"/>
            <p14:sldId id="311"/>
            <p14:sldId id="306"/>
            <p14:sldId id="313"/>
            <p14:sldId id="308"/>
            <p14:sldId id="309"/>
            <p14:sldId id="336"/>
            <p14:sldId id="315"/>
          </p14:sldIdLst>
        </p14:section>
        <p14:section name="TareaPARTEPRACTICA" id="{4F466194-8537-42F0-9147-EECFD2AF4BE9}">
          <p14:sldIdLst>
            <p14:sldId id="321"/>
            <p14:sldId id="323"/>
            <p14:sldId id="337"/>
            <p14:sldId id="318"/>
            <p14:sldId id="319"/>
            <p14:sldId id="320"/>
            <p14:sldId id="322"/>
            <p14:sldId id="324"/>
            <p14:sldId id="326"/>
            <p14:sldId id="327"/>
          </p14:sldIdLst>
        </p14:section>
        <p14:section name="Final Slides" id="{15AE4FD2-8152-4DFA-A23B-3D05FF4D75E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bén Martín Sánchez" initials="RMS" lastIdx="4" clrIdx="0">
    <p:extLst>
      <p:ext uri="{19B8F6BF-5375-455C-9EA6-DF929625EA0E}">
        <p15:presenceInfo xmlns:p15="http://schemas.microsoft.com/office/powerpoint/2012/main" userId="S::rmartin@freepikco.onmicrosoft.com::99c76c5c-dbd8-45dc-86f7-d64d860af3f1" providerId="AD"/>
      </p:ext>
    </p:extLst>
  </p:cmAuthor>
  <p:cmAuthor id="2" name="Betsara Hualde Fernández" initials="BHF" lastIdx="11" clrIdx="1">
    <p:extLst>
      <p:ext uri="{19B8F6BF-5375-455C-9EA6-DF929625EA0E}">
        <p15:presenceInfo xmlns:p15="http://schemas.microsoft.com/office/powerpoint/2012/main" userId="S::bhualde@freepikco.onmicrosoft.com::6805e980-7c5e-47e2-97ce-1bd6ec56651e" providerId="AD"/>
      </p:ext>
    </p:extLst>
  </p:cmAuthor>
  <p:cmAuthor id="3" name="Ruben Martin Sanchez" initials="RMS" lastIdx="4" clrIdx="2">
    <p:extLst>
      <p:ext uri="{19B8F6BF-5375-455C-9EA6-DF929625EA0E}">
        <p15:presenceInfo xmlns:p15="http://schemas.microsoft.com/office/powerpoint/2012/main" userId="e84aa1c1e37709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B82"/>
    <a:srgbClr val="F682CD"/>
    <a:srgbClr val="3D47D7"/>
    <a:srgbClr val="F8F88A"/>
    <a:srgbClr val="E2CDA0"/>
    <a:srgbClr val="C3E1F4"/>
    <a:srgbClr val="B7C0F3"/>
    <a:srgbClr val="CC482E"/>
    <a:srgbClr val="A9C8E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67" autoAdjust="0"/>
    <p:restoredTop sz="86418" autoAdjust="0"/>
  </p:normalViewPr>
  <p:slideViewPr>
    <p:cSldViewPr snapToGrid="0" showGuides="1">
      <p:cViewPr varScale="1">
        <p:scale>
          <a:sx n="95" d="100"/>
          <a:sy n="95" d="100"/>
        </p:scale>
        <p:origin x="2530" y="72"/>
      </p:cViewPr>
      <p:guideLst/>
    </p:cSldViewPr>
  </p:slideViewPr>
  <p:outlineViewPr>
    <p:cViewPr>
      <p:scale>
        <a:sx n="33" d="100"/>
        <a:sy n="33" d="100"/>
      </p:scale>
      <p:origin x="0" y="0"/>
    </p:cViewPr>
    <p:sldLst>
      <p:sld r:id="rId1" collapse="1"/>
      <p:sld r:id="rId2" collapse="1"/>
      <p:sld r:id="rId3"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slide" Target="slides/slide3.xml"/><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A6311-7F24-4F8E-A346-3E7FDC43AAED}" type="datetimeFigureOut">
              <a:rPr lang="es-ES" smtClean="0"/>
              <a:t>13/04/2022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AC009-0015-4486-B491-B0C702E086F3}" type="slidenum">
              <a:rPr lang="es-ES" smtClean="0"/>
              <a:t>‹Nº›</a:t>
            </a:fld>
            <a:endParaRPr lang="es-ES"/>
          </a:p>
        </p:txBody>
      </p:sp>
    </p:spTree>
    <p:extLst>
      <p:ext uri="{BB962C8B-B14F-4D97-AF65-F5344CB8AC3E}">
        <p14:creationId xmlns:p14="http://schemas.microsoft.com/office/powerpoint/2010/main" val="212951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AC009-0015-4486-B491-B0C702E086F3}" type="slidenum">
              <a:rPr lang="es-ES" smtClean="0"/>
              <a:t>1</a:t>
            </a:fld>
            <a:endParaRPr lang="es-ES"/>
          </a:p>
        </p:txBody>
      </p:sp>
    </p:spTree>
    <p:extLst>
      <p:ext uri="{BB962C8B-B14F-4D97-AF65-F5344CB8AC3E}">
        <p14:creationId xmlns:p14="http://schemas.microsoft.com/office/powerpoint/2010/main" val="21630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AC009-0015-4486-B491-B0C702E086F3}" type="slidenum">
              <a:rPr lang="es-ES" smtClean="0"/>
              <a:t>3</a:t>
            </a:fld>
            <a:endParaRPr lang="es-ES"/>
          </a:p>
        </p:txBody>
      </p:sp>
    </p:spTree>
    <p:extLst>
      <p:ext uri="{BB962C8B-B14F-4D97-AF65-F5344CB8AC3E}">
        <p14:creationId xmlns:p14="http://schemas.microsoft.com/office/powerpoint/2010/main" val="298070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AC009-0015-4486-B491-B0C702E086F3}" type="slidenum">
              <a:rPr lang="es-ES" smtClean="0"/>
              <a:t>17</a:t>
            </a:fld>
            <a:endParaRPr lang="es-ES"/>
          </a:p>
        </p:txBody>
      </p:sp>
    </p:spTree>
    <p:extLst>
      <p:ext uri="{BB962C8B-B14F-4D97-AF65-F5344CB8AC3E}">
        <p14:creationId xmlns:p14="http://schemas.microsoft.com/office/powerpoint/2010/main" val="130000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4150E89A-6EC9-4F7F-B065-E9D6DE097AA9}"/>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219408">
            <a:off x="-1694523" y="-3591309"/>
            <a:ext cx="8629206" cy="8714337"/>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DE55F6BD-722E-4F18-880E-A7E5CA1E9AE2}"/>
              </a:ext>
            </a:extLst>
          </p:cNvPr>
          <p:cNvPicPr>
            <a:picLocks noChangeAspect="1"/>
          </p:cNvPicPr>
          <p:nvPr userDrawn="1"/>
        </p:nvPicPr>
        <p:blipFill>
          <a:blip r:embed="rId2">
            <a:alphaModFix amt="37000"/>
            <a:extLst>
              <a:ext uri="{28A0092B-C50C-407E-A947-70E740481C1C}">
                <a14:useLocalDpi xmlns:a14="http://schemas.microsoft.com/office/drawing/2010/main" val="0"/>
              </a:ext>
            </a:extLst>
          </a:blip>
          <a:stretch>
            <a:fillRect/>
          </a:stretch>
        </p:blipFill>
        <p:spPr>
          <a:xfrm rot="12779275">
            <a:off x="2994841" y="-1310219"/>
            <a:ext cx="11687241" cy="11802539"/>
          </a:xfrm>
          <a:prstGeom prst="rect">
            <a:avLst/>
          </a:prstGeom>
        </p:spPr>
      </p:pic>
      <p:sp>
        <p:nvSpPr>
          <p:cNvPr id="2" name="Title 1"/>
          <p:cNvSpPr>
            <a:spLocks noGrp="1"/>
          </p:cNvSpPr>
          <p:nvPr>
            <p:ph type="ctrTitle" hasCustomPrompt="1"/>
          </p:nvPr>
        </p:nvSpPr>
        <p:spPr>
          <a:xfrm>
            <a:off x="1143000" y="662066"/>
            <a:ext cx="6858000" cy="1513003"/>
          </a:xfrm>
        </p:spPr>
        <p:txBody>
          <a:bodyPr tIns="36000" bIns="36000" anchor="t" anchorCtr="1">
            <a:noAutofit/>
          </a:bodyPr>
          <a:lstStyle>
            <a:lvl1pPr algn="ctr">
              <a:lnSpc>
                <a:spcPts val="4000"/>
              </a:lnSpc>
              <a:defRPr sz="4400"/>
            </a:lvl1pPr>
          </a:lstStyle>
          <a:p>
            <a:r>
              <a:rPr lang="en-US" dirty="0"/>
              <a:t>Click to edit Master title style</a:t>
            </a:r>
          </a:p>
        </p:txBody>
      </p:sp>
      <p:sp>
        <p:nvSpPr>
          <p:cNvPr id="3" name="Subtitle 2"/>
          <p:cNvSpPr>
            <a:spLocks noGrp="1"/>
          </p:cNvSpPr>
          <p:nvPr>
            <p:ph type="subTitle" idx="1"/>
          </p:nvPr>
        </p:nvSpPr>
        <p:spPr>
          <a:xfrm>
            <a:off x="1143000" y="2164559"/>
            <a:ext cx="6858000" cy="351388"/>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Caption">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E4708FD3-9386-4CB7-A0D4-BD5A0718BE06}"/>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510838">
            <a:off x="-1374299" y="-8336153"/>
            <a:ext cx="13241214" cy="13371844"/>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65D8D0C3-DD45-49D9-82CC-1A5261B3D103}"/>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6534964" flipV="1">
            <a:off x="-3558676" y="-698902"/>
            <a:ext cx="13241214" cy="13371844"/>
          </a:xfrm>
          <a:prstGeom prst="rect">
            <a:avLst/>
          </a:prstGeom>
        </p:spPr>
      </p:pic>
      <p:sp>
        <p:nvSpPr>
          <p:cNvPr id="2" name="Title 1"/>
          <p:cNvSpPr>
            <a:spLocks noGrp="1"/>
          </p:cNvSpPr>
          <p:nvPr>
            <p:ph type="title"/>
          </p:nvPr>
        </p:nvSpPr>
        <p:spPr>
          <a:xfrm>
            <a:off x="723899" y="1280581"/>
            <a:ext cx="3600965" cy="1550425"/>
          </a:xfrm>
        </p:spPr>
        <p:txBody>
          <a:bodyPr anchor="b">
            <a:noAutofit/>
          </a:bodyPr>
          <a:lstStyle>
            <a:lvl1pPr algn="ctr">
              <a:defRPr sz="2700"/>
            </a:lvl1pPr>
          </a:lstStyle>
          <a:p>
            <a:r>
              <a:rPr lang="en-US" dirty="0"/>
              <a:t>Click to edit Master title style</a:t>
            </a:r>
          </a:p>
        </p:txBody>
      </p:sp>
      <p:sp>
        <p:nvSpPr>
          <p:cNvPr id="3" name="Picture Placeholder 2"/>
          <p:cNvSpPr>
            <a:spLocks noGrp="1" noChangeAspect="1"/>
          </p:cNvSpPr>
          <p:nvPr>
            <p:ph type="pic" idx="1"/>
          </p:nvPr>
        </p:nvSpPr>
        <p:spPr>
          <a:xfrm>
            <a:off x="4572000" y="973393"/>
            <a:ext cx="3848100" cy="28420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2487" y="3020426"/>
            <a:ext cx="3354030" cy="1121342"/>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cxnSp>
        <p:nvCxnSpPr>
          <p:cNvPr id="7" name="Conector recto 6">
            <a:extLst>
              <a:ext uri="{FF2B5EF4-FFF2-40B4-BE49-F238E27FC236}">
                <a16:creationId xmlns:a16="http://schemas.microsoft.com/office/drawing/2014/main" id="{05C88DA5-80BA-4D61-9C09-FDB3B8AF501E}"/>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89A6B5C0-94F2-42EB-ADE7-1BD413366F6B}"/>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8E1C731C-C2B2-4AEA-A0A8-97EF12061ED2}"/>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0" name="Gráfico 9">
            <a:extLst>
              <a:ext uri="{FF2B5EF4-FFF2-40B4-BE49-F238E27FC236}">
                <a16:creationId xmlns:a16="http://schemas.microsoft.com/office/drawing/2014/main" id="{076DCC09-832B-429B-80E7-08B1FAF4BC0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1" name="Gráfico 10">
            <a:extLst>
              <a:ext uri="{FF2B5EF4-FFF2-40B4-BE49-F238E27FC236}">
                <a16:creationId xmlns:a16="http://schemas.microsoft.com/office/drawing/2014/main" id="{69101826-BEDA-45E9-A5D9-A919C20FC7A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2" name="Gráfico 11">
            <a:extLst>
              <a:ext uri="{FF2B5EF4-FFF2-40B4-BE49-F238E27FC236}">
                <a16:creationId xmlns:a16="http://schemas.microsoft.com/office/drawing/2014/main" id="{BDD8F7DD-8E5C-4165-8A24-BE64F3F2750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3" name="Gráfico 12">
            <a:extLst>
              <a:ext uri="{FF2B5EF4-FFF2-40B4-BE49-F238E27FC236}">
                <a16:creationId xmlns:a16="http://schemas.microsoft.com/office/drawing/2014/main" id="{7D0B63CC-CBE2-4EF8-A940-234185AAE78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5" name="Conector recto 14">
            <a:extLst>
              <a:ext uri="{FF2B5EF4-FFF2-40B4-BE49-F238E27FC236}">
                <a16:creationId xmlns:a16="http://schemas.microsoft.com/office/drawing/2014/main" id="{8F7C02BE-F011-47C8-9C6B-A6B44615676C}"/>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437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pic>
        <p:nvPicPr>
          <p:cNvPr id="3" name="Imagen 2" descr="Un dibujo de una persona&#10;&#10;Descripción generada automáticamente con confianza baja">
            <a:extLst>
              <a:ext uri="{FF2B5EF4-FFF2-40B4-BE49-F238E27FC236}">
                <a16:creationId xmlns:a16="http://schemas.microsoft.com/office/drawing/2014/main" id="{E3D233C8-B9FA-4804-A00F-9CBD564DDAE1}"/>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510838">
            <a:off x="275492" y="-3024860"/>
            <a:ext cx="13241214" cy="13371844"/>
          </a:xfrm>
          <a:prstGeom prst="rect">
            <a:avLst/>
          </a:prstGeom>
        </p:spPr>
      </p:pic>
      <p:pic>
        <p:nvPicPr>
          <p:cNvPr id="4" name="Imagen 3" descr="Un dibujo de una persona&#10;&#10;Descripción generada automáticamente con confianza baja">
            <a:extLst>
              <a:ext uri="{FF2B5EF4-FFF2-40B4-BE49-F238E27FC236}">
                <a16:creationId xmlns:a16="http://schemas.microsoft.com/office/drawing/2014/main" id="{F2819EC2-B84B-437C-9449-583E2CE9CE85}"/>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839101" flipH="1">
            <a:off x="-10513735" y="-2193214"/>
            <a:ext cx="13241214" cy="13371844"/>
          </a:xfrm>
          <a:prstGeom prst="rect">
            <a:avLst/>
          </a:prstGeom>
        </p:spPr>
      </p:pic>
      <p:cxnSp>
        <p:nvCxnSpPr>
          <p:cNvPr id="5" name="Conector recto 4">
            <a:extLst>
              <a:ext uri="{FF2B5EF4-FFF2-40B4-BE49-F238E27FC236}">
                <a16:creationId xmlns:a16="http://schemas.microsoft.com/office/drawing/2014/main" id="{3734A222-4087-451E-9EF6-ED4F1894335F}"/>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CD9CD7BF-C765-41D3-BEE7-76A16676F234}"/>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6E5DAFD3-22F8-4DD3-9799-6EA3EAC1C8BC}"/>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Gráfico 8">
            <a:extLst>
              <a:ext uri="{FF2B5EF4-FFF2-40B4-BE49-F238E27FC236}">
                <a16:creationId xmlns:a16="http://schemas.microsoft.com/office/drawing/2014/main" id="{9E0DBF24-EA10-43CD-B900-3F53882CA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0" name="Gráfico 9">
            <a:extLst>
              <a:ext uri="{FF2B5EF4-FFF2-40B4-BE49-F238E27FC236}">
                <a16:creationId xmlns:a16="http://schemas.microsoft.com/office/drawing/2014/main" id="{21801516-4105-40EF-84C5-74B9D0BD0C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1" name="Gráfico 10">
            <a:extLst>
              <a:ext uri="{FF2B5EF4-FFF2-40B4-BE49-F238E27FC236}">
                <a16:creationId xmlns:a16="http://schemas.microsoft.com/office/drawing/2014/main" id="{5DC2D0BE-734E-4E76-A2C5-BE589B66056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2" name="Gráfico 11">
            <a:extLst>
              <a:ext uri="{FF2B5EF4-FFF2-40B4-BE49-F238E27FC236}">
                <a16:creationId xmlns:a16="http://schemas.microsoft.com/office/drawing/2014/main" id="{3EB05DDC-0B5E-4116-9D5B-646A1A73EC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4" name="Conector recto 13">
            <a:extLst>
              <a:ext uri="{FF2B5EF4-FFF2-40B4-BE49-F238E27FC236}">
                <a16:creationId xmlns:a16="http://schemas.microsoft.com/office/drawing/2014/main" id="{7637D087-0880-487B-BCAA-4A9C4172F73F}"/>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8148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four columns">
    <p:spTree>
      <p:nvGrpSpPr>
        <p:cNvPr id="1" name=""/>
        <p:cNvGrpSpPr/>
        <p:nvPr/>
      </p:nvGrpSpPr>
      <p:grpSpPr>
        <a:xfrm>
          <a:off x="0" y="0"/>
          <a:ext cx="0" cy="0"/>
          <a:chOff x="0" y="0"/>
          <a:chExt cx="0" cy="0"/>
        </a:xfrm>
      </p:grpSpPr>
      <p:pic>
        <p:nvPicPr>
          <p:cNvPr id="28" name="Imagen 27" descr="Un dibujo de una persona&#10;&#10;Descripción generada automáticamente con confianza baja">
            <a:extLst>
              <a:ext uri="{FF2B5EF4-FFF2-40B4-BE49-F238E27FC236}">
                <a16:creationId xmlns:a16="http://schemas.microsoft.com/office/drawing/2014/main" id="{F67963E2-5174-4FC4-A5E9-D91903589159}"/>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345934">
            <a:off x="-4321045" y="-11262238"/>
            <a:ext cx="17738070" cy="17913064"/>
          </a:xfrm>
          <a:prstGeom prst="rect">
            <a:avLst/>
          </a:prstGeom>
        </p:spPr>
      </p:pic>
      <p:pic>
        <p:nvPicPr>
          <p:cNvPr id="27" name="Imagen 26" descr="Un dibujo de una persona&#10;&#10;Descripción generada automáticamente con confianza baja">
            <a:extLst>
              <a:ext uri="{FF2B5EF4-FFF2-40B4-BE49-F238E27FC236}">
                <a16:creationId xmlns:a16="http://schemas.microsoft.com/office/drawing/2014/main" id="{FC0E1457-1E33-46DC-A08C-2431FEB9566C}"/>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8854338" flipH="1">
            <a:off x="-7897707" y="1464331"/>
            <a:ext cx="12133088" cy="12252786"/>
          </a:xfrm>
          <a:prstGeom prst="rect">
            <a:avLst/>
          </a:prstGeom>
        </p:spPr>
      </p:pic>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4/13/2022</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‹Nº›</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p:nvPr>
        </p:nvSpPr>
        <p:spPr>
          <a:xfrm>
            <a:off x="723900" y="552450"/>
            <a:ext cx="6019800" cy="715566"/>
          </a:xfrm>
        </p:spPr>
        <p:txBody>
          <a:bodyPr/>
          <a:lstStyle>
            <a:lvl1pPr algn="ctr">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hasCustomPrompt="1"/>
          </p:nvPr>
        </p:nvSpPr>
        <p:spPr>
          <a:xfrm>
            <a:off x="985769" y="2298064"/>
            <a:ext cx="2550242" cy="469496"/>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985769" y="1905581"/>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985769" y="1409401"/>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hasCustomPrompt="1"/>
          </p:nvPr>
        </p:nvSpPr>
        <p:spPr>
          <a:xfrm>
            <a:off x="4122832" y="2298064"/>
            <a:ext cx="2550242" cy="469496"/>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4122832" y="1905581"/>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4122832" y="1409401"/>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hasCustomPrompt="1"/>
          </p:nvPr>
        </p:nvSpPr>
        <p:spPr>
          <a:xfrm>
            <a:off x="4122830" y="3767411"/>
            <a:ext cx="2550242" cy="468000"/>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4122830" y="3374929"/>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4122830" y="2878749"/>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hasCustomPrompt="1"/>
          </p:nvPr>
        </p:nvSpPr>
        <p:spPr>
          <a:xfrm>
            <a:off x="985769" y="3767411"/>
            <a:ext cx="2550242" cy="468000"/>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985769" y="3374929"/>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985769" y="2878749"/>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cxnSp>
        <p:nvCxnSpPr>
          <p:cNvPr id="29" name="Conector recto 28">
            <a:extLst>
              <a:ext uri="{FF2B5EF4-FFF2-40B4-BE49-F238E27FC236}">
                <a16:creationId xmlns:a16="http://schemas.microsoft.com/office/drawing/2014/main" id="{18EACD20-B30A-4D61-8701-0DCE30032607}"/>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0" name="Conector recto 29">
            <a:extLst>
              <a:ext uri="{FF2B5EF4-FFF2-40B4-BE49-F238E27FC236}">
                <a16:creationId xmlns:a16="http://schemas.microsoft.com/office/drawing/2014/main" id="{A37FF54E-A915-46D5-BD29-3F9ED0D9499D}"/>
              </a:ext>
            </a:extLst>
          </p:cNvPr>
          <p:cNvCxnSpPr>
            <a:cxnSpLocks/>
          </p:cNvCxnSpPr>
          <p:nvPr userDrawn="1"/>
        </p:nvCxnSpPr>
        <p:spPr>
          <a:xfrm>
            <a:off x="8420100" y="-32185"/>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a:extLst>
              <a:ext uri="{FF2B5EF4-FFF2-40B4-BE49-F238E27FC236}">
                <a16:creationId xmlns:a16="http://schemas.microsoft.com/office/drawing/2014/main" id="{7F7A88B9-B1D6-4D3E-8E61-CD2B9E22C0FB}"/>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3" name="Gráfico 32">
            <a:extLst>
              <a:ext uri="{FF2B5EF4-FFF2-40B4-BE49-F238E27FC236}">
                <a16:creationId xmlns:a16="http://schemas.microsoft.com/office/drawing/2014/main" id="{7BD30729-018D-4ECF-9C6C-7FD0005CC2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34" name="Gráfico 33">
            <a:extLst>
              <a:ext uri="{FF2B5EF4-FFF2-40B4-BE49-F238E27FC236}">
                <a16:creationId xmlns:a16="http://schemas.microsoft.com/office/drawing/2014/main" id="{8809F639-8FED-49E1-B8EE-C777D14AFDA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cxnSp>
        <p:nvCxnSpPr>
          <p:cNvPr id="35" name="Conector recto 34">
            <a:extLst>
              <a:ext uri="{FF2B5EF4-FFF2-40B4-BE49-F238E27FC236}">
                <a16:creationId xmlns:a16="http://schemas.microsoft.com/office/drawing/2014/main" id="{D7D30AED-FC2B-4777-8886-C8335679BA96}"/>
              </a:ext>
            </a:extLst>
          </p:cNvPr>
          <p:cNvCxnSpPr>
            <a:cxnSpLocks/>
          </p:cNvCxnSpPr>
          <p:nvPr userDrawn="1"/>
        </p:nvCxnSpPr>
        <p:spPr>
          <a:xfrm>
            <a:off x="8420100" y="4591050"/>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6" name="Gráfico 35">
            <a:extLst>
              <a:ext uri="{FF2B5EF4-FFF2-40B4-BE49-F238E27FC236}">
                <a16:creationId xmlns:a16="http://schemas.microsoft.com/office/drawing/2014/main" id="{A159AE19-18EA-4CB2-AB2F-7099B33128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37" name="Gráfico 36">
            <a:extLst>
              <a:ext uri="{FF2B5EF4-FFF2-40B4-BE49-F238E27FC236}">
                <a16:creationId xmlns:a16="http://schemas.microsoft.com/office/drawing/2014/main" id="{236D9404-65CB-44B9-B83B-426C3D9DC7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cxnSp>
        <p:nvCxnSpPr>
          <p:cNvPr id="38" name="Conector recto 37">
            <a:extLst>
              <a:ext uri="{FF2B5EF4-FFF2-40B4-BE49-F238E27FC236}">
                <a16:creationId xmlns:a16="http://schemas.microsoft.com/office/drawing/2014/main" id="{0D28EE63-36A0-49C6-BF02-7F6CBDEB1D7F}"/>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137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s">
    <p:spTree>
      <p:nvGrpSpPr>
        <p:cNvPr id="1" name=""/>
        <p:cNvGrpSpPr/>
        <p:nvPr/>
      </p:nvGrpSpPr>
      <p:grpSpPr>
        <a:xfrm>
          <a:off x="0" y="0"/>
          <a:ext cx="0" cy="0"/>
          <a:chOff x="0" y="0"/>
          <a:chExt cx="0" cy="0"/>
        </a:xfrm>
      </p:grpSpPr>
      <p:pic>
        <p:nvPicPr>
          <p:cNvPr id="8" name="Imagen 7" descr="Un dibujo de una persona&#10;&#10;Descripción generada automáticamente con confianza baja">
            <a:extLst>
              <a:ext uri="{FF2B5EF4-FFF2-40B4-BE49-F238E27FC236}">
                <a16:creationId xmlns:a16="http://schemas.microsoft.com/office/drawing/2014/main" id="{0EEA0350-F3C7-41B7-91CB-73B7A17AEE5B}"/>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510838">
            <a:off x="308792" y="-3983126"/>
            <a:ext cx="13241214" cy="13371844"/>
          </a:xfrm>
          <a:prstGeom prst="rect">
            <a:avLst/>
          </a:prstGeom>
        </p:spPr>
      </p:pic>
      <p:pic>
        <p:nvPicPr>
          <p:cNvPr id="5" name="Imagen 4" descr="Un dibujo de una persona&#10;&#10;Descripción generada automáticamente con confianza baja">
            <a:extLst>
              <a:ext uri="{FF2B5EF4-FFF2-40B4-BE49-F238E27FC236}">
                <a16:creationId xmlns:a16="http://schemas.microsoft.com/office/drawing/2014/main" id="{9BEA86F1-F096-45E1-8C2B-5F31A2244400}"/>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7089162" flipH="1">
            <a:off x="-4138975" y="-655673"/>
            <a:ext cx="13241214" cy="13371844"/>
          </a:xfrm>
          <a:prstGeom prst="rect">
            <a:avLst/>
          </a:prstGeom>
        </p:spPr>
      </p:pic>
      <p:sp>
        <p:nvSpPr>
          <p:cNvPr id="2" name="Title 1">
            <a:extLst>
              <a:ext uri="{FF2B5EF4-FFF2-40B4-BE49-F238E27FC236}">
                <a16:creationId xmlns:a16="http://schemas.microsoft.com/office/drawing/2014/main" id="{00A5C77C-9605-4FAE-AC0A-22A7D3427836}"/>
              </a:ext>
            </a:extLst>
          </p:cNvPr>
          <p:cNvSpPr>
            <a:spLocks noGrp="1"/>
          </p:cNvSpPr>
          <p:nvPr>
            <p:ph type="title"/>
          </p:nvPr>
        </p:nvSpPr>
        <p:spPr>
          <a:xfrm>
            <a:off x="723900" y="785479"/>
            <a:ext cx="7696200" cy="922389"/>
          </a:xfrm>
        </p:spPr>
        <p:txBody>
          <a:bodyPr>
            <a:noAutofit/>
          </a:bodyPr>
          <a:lstStyle>
            <a:lvl1pPr algn="ctr">
              <a:defRPr sz="6000"/>
            </a:lvl1pPr>
          </a:lstStyle>
          <a:p>
            <a:r>
              <a:rPr lang="en-US" dirty="0"/>
              <a:t>Click to edit Master title style</a:t>
            </a:r>
          </a:p>
        </p:txBody>
      </p:sp>
      <p:sp>
        <p:nvSpPr>
          <p:cNvPr id="6" name="Google Shape;135;p24">
            <a:extLst>
              <a:ext uri="{FF2B5EF4-FFF2-40B4-BE49-F238E27FC236}">
                <a16:creationId xmlns:a16="http://schemas.microsoft.com/office/drawing/2014/main" id="{651A2E26-AA59-4BEA-B8D5-AB7940BBE046}"/>
              </a:ext>
            </a:extLst>
          </p:cNvPr>
          <p:cNvSpPr txBox="1"/>
          <p:nvPr userDrawn="1"/>
        </p:nvSpPr>
        <p:spPr>
          <a:xfrm>
            <a:off x="2210700" y="3487250"/>
            <a:ext cx="4718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b="1" dirty="0">
                <a:solidFill>
                  <a:schemeClr val="tx1"/>
                </a:solidFill>
                <a:latin typeface="Darker Grotesque" pitchFamily="2" charset="0"/>
                <a:ea typeface="Anaheim"/>
                <a:cs typeface="Anaheim"/>
                <a:sym typeface="Anaheim"/>
              </a:rPr>
              <a:t>CREDITS</a:t>
            </a:r>
            <a:r>
              <a:rPr lang="en" sz="1200" dirty="0">
                <a:solidFill>
                  <a:schemeClr val="tx1"/>
                </a:solidFill>
                <a:latin typeface="Darker Grotesque" pitchFamily="2" charset="0"/>
                <a:ea typeface="Anaheim"/>
                <a:cs typeface="Anaheim"/>
                <a:sym typeface="Anaheim"/>
              </a:rPr>
              <a:t>: This presentation template was created by </a:t>
            </a:r>
            <a:r>
              <a:rPr lang="en" sz="1200" b="1" dirty="0">
                <a:solidFill>
                  <a:schemeClr val="tx1"/>
                </a:solidFill>
                <a:uFill>
                  <a:noFill/>
                </a:uFill>
                <a:latin typeface="Darker Grotesque" pitchFamily="2" charset="0"/>
                <a:ea typeface="Anaheim"/>
                <a:cs typeface="Anaheim"/>
                <a:sym typeface="Anaheim"/>
                <a:hlinkClick r:id="rId3">
                  <a:extLst>
                    <a:ext uri="{A12FA001-AC4F-418D-AE19-62706E023703}">
                      <ahyp:hlinkClr xmlns:ahyp="http://schemas.microsoft.com/office/drawing/2018/hyperlinkcolor" val="tx"/>
                    </a:ext>
                  </a:extLst>
                </a:hlinkClick>
              </a:rPr>
              <a:t>Slidesgo</a:t>
            </a:r>
            <a:r>
              <a:rPr lang="en" sz="1200" dirty="0">
                <a:solidFill>
                  <a:schemeClr val="tx1"/>
                </a:solidFill>
                <a:latin typeface="Darker Grotesque" pitchFamily="2" charset="0"/>
                <a:ea typeface="Anaheim"/>
                <a:cs typeface="Anaheim"/>
                <a:sym typeface="Anaheim"/>
              </a:rPr>
              <a:t>, including icons by </a:t>
            </a:r>
            <a:r>
              <a:rPr lang="en" sz="1200" b="1" dirty="0">
                <a:solidFill>
                  <a:schemeClr val="tx1"/>
                </a:solidFill>
                <a:uFill>
                  <a:noFill/>
                </a:uFill>
                <a:latin typeface="Darker Grotesque" pitchFamily="2" charset="0"/>
                <a:ea typeface="Anaheim"/>
                <a:cs typeface="Anaheim"/>
                <a:sym typeface="Anaheim"/>
                <a:hlinkClick r:id="rId4">
                  <a:extLst>
                    <a:ext uri="{A12FA001-AC4F-418D-AE19-62706E023703}">
                      <ahyp:hlinkClr xmlns:ahyp="http://schemas.microsoft.com/office/drawing/2018/hyperlinkcolor" val="tx"/>
                    </a:ext>
                  </a:extLst>
                </a:hlinkClick>
              </a:rPr>
              <a:t>Flaticon</a:t>
            </a:r>
            <a:r>
              <a:rPr lang="en" sz="1200" dirty="0">
                <a:solidFill>
                  <a:schemeClr val="tx1"/>
                </a:solidFill>
                <a:latin typeface="Darker Grotesque" pitchFamily="2" charset="0"/>
                <a:ea typeface="Anaheim"/>
                <a:cs typeface="Anaheim"/>
                <a:sym typeface="Anaheim"/>
              </a:rPr>
              <a:t>, infographics &amp; images by </a:t>
            </a:r>
            <a:r>
              <a:rPr lang="en" sz="1200" b="1" dirty="0">
                <a:solidFill>
                  <a:schemeClr val="tx1"/>
                </a:solidFill>
                <a:uFill>
                  <a:noFill/>
                </a:uFill>
                <a:latin typeface="Darker Grotesque" pitchFamily="2" charset="0"/>
                <a:ea typeface="Anaheim"/>
                <a:cs typeface="Anaheim"/>
                <a:sym typeface="Anaheim"/>
                <a:hlinkClick r:id="rId5">
                  <a:extLst>
                    <a:ext uri="{A12FA001-AC4F-418D-AE19-62706E023703}">
                      <ahyp:hlinkClr xmlns:ahyp="http://schemas.microsoft.com/office/drawing/2018/hyperlinkcolor" val="tx"/>
                    </a:ext>
                  </a:extLst>
                </a:hlinkClick>
              </a:rPr>
              <a:t>Freepik</a:t>
            </a:r>
            <a:endParaRPr sz="1200" b="1" dirty="0">
              <a:solidFill>
                <a:schemeClr val="tx1"/>
              </a:solidFill>
              <a:latin typeface="Darker Grotesque" pitchFamily="2" charset="0"/>
              <a:ea typeface="Anaheim"/>
              <a:cs typeface="Anaheim"/>
              <a:sym typeface="Anaheim"/>
            </a:endParaRPr>
          </a:p>
        </p:txBody>
      </p:sp>
      <p:sp>
        <p:nvSpPr>
          <p:cNvPr id="7" name="Text Placeholder 3">
            <a:extLst>
              <a:ext uri="{FF2B5EF4-FFF2-40B4-BE49-F238E27FC236}">
                <a16:creationId xmlns:a16="http://schemas.microsoft.com/office/drawing/2014/main" id="{1E841DF3-0C34-48E1-B17F-1B859283C087}"/>
              </a:ext>
            </a:extLst>
          </p:cNvPr>
          <p:cNvSpPr>
            <a:spLocks noGrp="1"/>
          </p:cNvSpPr>
          <p:nvPr>
            <p:ph type="body" sz="half" idx="2" hasCustomPrompt="1"/>
          </p:nvPr>
        </p:nvSpPr>
        <p:spPr>
          <a:xfrm>
            <a:off x="2894985" y="1658726"/>
            <a:ext cx="3354030" cy="1276204"/>
          </a:xfrm>
        </p:spPr>
        <p:txBody>
          <a:bodyPr anchor="ctr" anchorCtr="1">
            <a:noAutofit/>
          </a:bodyPr>
          <a:lstStyle>
            <a:lvl1pPr marL="0" indent="0" algn="ctr">
              <a:spcBef>
                <a:spcPts val="0"/>
              </a:spcBef>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9" name="Rectángulo 8">
            <a:extLst>
              <a:ext uri="{FF2B5EF4-FFF2-40B4-BE49-F238E27FC236}">
                <a16:creationId xmlns:a16="http://schemas.microsoft.com/office/drawing/2014/main" id="{39759C21-5EF0-4D75-BE38-FC8CD7AC437C}"/>
              </a:ext>
            </a:extLst>
          </p:cNvPr>
          <p:cNvSpPr/>
          <p:nvPr userDrawn="1"/>
        </p:nvSpPr>
        <p:spPr>
          <a:xfrm>
            <a:off x="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24E147C1-EC8D-4A1D-A520-7C0687A458E4}"/>
              </a:ext>
            </a:extLst>
          </p:cNvPr>
          <p:cNvSpPr/>
          <p:nvPr userDrawn="1"/>
        </p:nvSpPr>
        <p:spPr>
          <a:xfrm>
            <a:off x="842010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45D3BB67-3502-4A5A-8ED0-9A53481670E1}"/>
              </a:ext>
            </a:extLst>
          </p:cNvPr>
          <p:cNvSpPr/>
          <p:nvPr userDrawn="1"/>
        </p:nvSpPr>
        <p:spPr>
          <a:xfrm rot="5400000">
            <a:off x="4295775" y="2952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53999B63-CD7B-4900-B3D1-86773BCC8F9B}"/>
              </a:ext>
            </a:extLst>
          </p:cNvPr>
          <p:cNvSpPr/>
          <p:nvPr userDrawn="1"/>
        </p:nvSpPr>
        <p:spPr>
          <a:xfrm rot="5400000">
            <a:off x="4295775" y="-42957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12">
            <a:extLst>
              <a:ext uri="{FF2B5EF4-FFF2-40B4-BE49-F238E27FC236}">
                <a16:creationId xmlns:a16="http://schemas.microsoft.com/office/drawing/2014/main" id="{601E3710-DDB5-4B36-B92B-B19EA9AC795E}"/>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7168CB73-9D50-460C-976F-4D2539FCBFDF}"/>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24CC1609-BCED-46D5-B5E0-5E7B9ECE1AA4}"/>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6" name="Gráfico 15">
            <a:extLst>
              <a:ext uri="{FF2B5EF4-FFF2-40B4-BE49-F238E27FC236}">
                <a16:creationId xmlns:a16="http://schemas.microsoft.com/office/drawing/2014/main" id="{F802701C-05A8-48B8-8DCC-1BA9CE567E6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695" y="140970"/>
            <a:ext cx="270510" cy="270510"/>
          </a:xfrm>
          <a:prstGeom prst="rect">
            <a:avLst/>
          </a:prstGeom>
        </p:spPr>
      </p:pic>
      <p:pic>
        <p:nvPicPr>
          <p:cNvPr id="17" name="Gráfico 16">
            <a:extLst>
              <a:ext uri="{FF2B5EF4-FFF2-40B4-BE49-F238E27FC236}">
                <a16:creationId xmlns:a16="http://schemas.microsoft.com/office/drawing/2014/main" id="{BD891FFE-2A91-4C81-BCD3-A03050BB38F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6795" y="140970"/>
            <a:ext cx="270510" cy="270510"/>
          </a:xfrm>
          <a:prstGeom prst="rect">
            <a:avLst/>
          </a:prstGeom>
        </p:spPr>
      </p:pic>
      <p:pic>
        <p:nvPicPr>
          <p:cNvPr id="18" name="Gráfico 17">
            <a:extLst>
              <a:ext uri="{FF2B5EF4-FFF2-40B4-BE49-F238E27FC236}">
                <a16:creationId xmlns:a16="http://schemas.microsoft.com/office/drawing/2014/main" id="{E62047FC-03F6-49DA-B1B7-BEFC262F5CF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695" y="4729986"/>
            <a:ext cx="270510" cy="270510"/>
          </a:xfrm>
          <a:prstGeom prst="rect">
            <a:avLst/>
          </a:prstGeom>
        </p:spPr>
      </p:pic>
      <p:pic>
        <p:nvPicPr>
          <p:cNvPr id="19" name="Gráfico 18">
            <a:extLst>
              <a:ext uri="{FF2B5EF4-FFF2-40B4-BE49-F238E27FC236}">
                <a16:creationId xmlns:a16="http://schemas.microsoft.com/office/drawing/2014/main" id="{C8B28204-E82C-4E89-A9D6-B604E1606F1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6795" y="4729986"/>
            <a:ext cx="270510" cy="270510"/>
          </a:xfrm>
          <a:prstGeom prst="rect">
            <a:avLst/>
          </a:prstGeom>
        </p:spPr>
      </p:pic>
      <p:cxnSp>
        <p:nvCxnSpPr>
          <p:cNvPr id="21" name="Conector recto 20">
            <a:extLst>
              <a:ext uri="{FF2B5EF4-FFF2-40B4-BE49-F238E27FC236}">
                <a16:creationId xmlns:a16="http://schemas.microsoft.com/office/drawing/2014/main" id="{0E0A602E-BFBF-42CF-B771-D82AA82293CC}"/>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501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2E4E53D9-78C9-45ED-A03F-24A0700E5800}"/>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77968">
            <a:off x="-8475438" y="-4791054"/>
            <a:ext cx="17738070" cy="17913064"/>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A1089AE2-3AEA-4DC1-9002-BF1C6FCADBBA}"/>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1378661">
            <a:off x="841480" y="-2176169"/>
            <a:ext cx="17738070" cy="17913064"/>
          </a:xfrm>
          <a:prstGeom prst="rect">
            <a:avLst/>
          </a:prstGeom>
        </p:spPr>
      </p:pic>
      <p:sp>
        <p:nvSpPr>
          <p:cNvPr id="2" name="Title 1"/>
          <p:cNvSpPr>
            <a:spLocks noGrp="1"/>
          </p:cNvSpPr>
          <p:nvPr>
            <p:ph type="title"/>
          </p:nvPr>
        </p:nvSpPr>
        <p:spPr>
          <a:xfrm>
            <a:off x="723900" y="2109986"/>
            <a:ext cx="7696200" cy="917132"/>
          </a:xfrm>
        </p:spPr>
        <p:txBody>
          <a:bodyPr anchor="b">
            <a:noAutofit/>
          </a:bodyPr>
          <a:lstStyle>
            <a:lvl1pPr algn="ctr">
              <a:defRPr sz="4000"/>
            </a:lvl1pPr>
          </a:lstStyle>
          <a:p>
            <a:r>
              <a:rPr lang="en-US" dirty="0"/>
              <a:t>Click to edit Master title style</a:t>
            </a:r>
          </a:p>
        </p:txBody>
      </p:sp>
      <p:sp>
        <p:nvSpPr>
          <p:cNvPr id="3" name="Text Placeholder 2"/>
          <p:cNvSpPr>
            <a:spLocks noGrp="1"/>
          </p:cNvSpPr>
          <p:nvPr>
            <p:ph type="body" idx="1" hasCustomPrompt="1"/>
          </p:nvPr>
        </p:nvSpPr>
        <p:spPr>
          <a:xfrm>
            <a:off x="723900" y="3085810"/>
            <a:ext cx="7696200" cy="273224"/>
          </a:xfrm>
        </p:spPr>
        <p:txBody>
          <a:bodyPr>
            <a:noAutofit/>
          </a:bodyPr>
          <a:lstStyle>
            <a:lvl1pPr marL="0" indent="0" algn="ctr">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723900" y="1557536"/>
            <a:ext cx="7696200" cy="500247"/>
          </a:xfrm>
        </p:spPr>
        <p:txBody>
          <a:bodyPr>
            <a:noAutofit/>
          </a:bodyPr>
          <a:lstStyle>
            <a:lvl1pPr marL="0" indent="0" algn="ctr">
              <a:buNone/>
              <a:defRPr sz="54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Rectángulo 3">
            <a:extLst>
              <a:ext uri="{FF2B5EF4-FFF2-40B4-BE49-F238E27FC236}">
                <a16:creationId xmlns:a16="http://schemas.microsoft.com/office/drawing/2014/main" id="{B1990379-3D8C-45BB-AD21-43A857403D92}"/>
              </a:ext>
            </a:extLst>
          </p:cNvPr>
          <p:cNvSpPr/>
          <p:nvPr userDrawn="1"/>
        </p:nvSpPr>
        <p:spPr>
          <a:xfrm>
            <a:off x="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C7E7C745-7D66-4D6E-888C-787EF5FA15CE}"/>
              </a:ext>
            </a:extLst>
          </p:cNvPr>
          <p:cNvSpPr/>
          <p:nvPr userDrawn="1"/>
        </p:nvSpPr>
        <p:spPr>
          <a:xfrm>
            <a:off x="842010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98D0CDE5-A0F5-4A8F-92B4-924B25FF89DF}"/>
              </a:ext>
            </a:extLst>
          </p:cNvPr>
          <p:cNvSpPr/>
          <p:nvPr userDrawn="1"/>
        </p:nvSpPr>
        <p:spPr>
          <a:xfrm rot="5400000">
            <a:off x="4295775" y="2952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F9A25C21-26AA-4B14-BA4D-2DA9CEAC82A1}"/>
              </a:ext>
            </a:extLst>
          </p:cNvPr>
          <p:cNvSpPr/>
          <p:nvPr userDrawn="1"/>
        </p:nvSpPr>
        <p:spPr>
          <a:xfrm rot="5400000">
            <a:off x="4295775" y="-42957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24D35252-7247-448C-A4F1-B6FAF8C8511C}"/>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27A58998-1C1B-411E-BCE3-E2D7C28A2A5B}"/>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6C053971-258B-4248-9B8C-EE8125F0996A}"/>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5" name="Gráfico 14">
            <a:extLst>
              <a:ext uri="{FF2B5EF4-FFF2-40B4-BE49-F238E27FC236}">
                <a16:creationId xmlns:a16="http://schemas.microsoft.com/office/drawing/2014/main" id="{B20E1126-8249-480F-89AD-9A4C8B3E469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6" name="Gráfico 15">
            <a:extLst>
              <a:ext uri="{FF2B5EF4-FFF2-40B4-BE49-F238E27FC236}">
                <a16:creationId xmlns:a16="http://schemas.microsoft.com/office/drawing/2014/main" id="{89423F98-505A-4DA5-BCEA-1FC3CCF421C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7" name="Gráfico 16">
            <a:extLst>
              <a:ext uri="{FF2B5EF4-FFF2-40B4-BE49-F238E27FC236}">
                <a16:creationId xmlns:a16="http://schemas.microsoft.com/office/drawing/2014/main" id="{1E461331-19CB-49FA-80C3-D0A5AE8C5A2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8" name="Gráfico 17">
            <a:extLst>
              <a:ext uri="{FF2B5EF4-FFF2-40B4-BE49-F238E27FC236}">
                <a16:creationId xmlns:a16="http://schemas.microsoft.com/office/drawing/2014/main" id="{2D286DD6-F3B5-4135-A3FE-6C0AC79E4A1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20" name="Conector recto 19">
            <a:extLst>
              <a:ext uri="{FF2B5EF4-FFF2-40B4-BE49-F238E27FC236}">
                <a16:creationId xmlns:a16="http://schemas.microsoft.com/office/drawing/2014/main" id="{F28500F4-E531-445D-8EBA-AD5DC4619B58}"/>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5391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4" name="Imagen 3" descr="Un dibujo de una persona&#10;&#10;Descripción generada automáticamente con confianza baja">
            <a:extLst>
              <a:ext uri="{FF2B5EF4-FFF2-40B4-BE49-F238E27FC236}">
                <a16:creationId xmlns:a16="http://schemas.microsoft.com/office/drawing/2014/main" id="{913002D1-0B7C-4053-BBA2-B26CEEE8368B}"/>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0425816">
            <a:off x="-103444" y="3712242"/>
            <a:ext cx="8629206" cy="8714337"/>
          </a:xfrm>
          <a:prstGeom prst="rect">
            <a:avLst/>
          </a:prstGeom>
        </p:spPr>
      </p:pic>
      <p:pic>
        <p:nvPicPr>
          <p:cNvPr id="5" name="Imagen 4" descr="Un dibujo de una persona&#10;&#10;Descripción generada automáticamente con confianza baja">
            <a:extLst>
              <a:ext uri="{FF2B5EF4-FFF2-40B4-BE49-F238E27FC236}">
                <a16:creationId xmlns:a16="http://schemas.microsoft.com/office/drawing/2014/main" id="{A805FDAA-E29B-4F99-8F97-9AA31E2F40B6}"/>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1419315">
            <a:off x="-6274713" y="-3659680"/>
            <a:ext cx="10340052" cy="10442061"/>
          </a:xfrm>
          <a:prstGeom prst="rect">
            <a:avLst/>
          </a:prstGeom>
        </p:spPr>
      </p:pic>
      <p:cxnSp>
        <p:nvCxnSpPr>
          <p:cNvPr id="6" name="Conector recto 5">
            <a:extLst>
              <a:ext uri="{FF2B5EF4-FFF2-40B4-BE49-F238E27FC236}">
                <a16:creationId xmlns:a16="http://schemas.microsoft.com/office/drawing/2014/main" id="{70077E10-2A96-4ABC-B17D-F548A0636BD4}"/>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6CD9F2-6D61-4412-BB11-1308E68BC601}"/>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9AF4CF15-C085-4A2A-A2C6-F1B4A33E1672}"/>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Gráfico 8">
            <a:extLst>
              <a:ext uri="{FF2B5EF4-FFF2-40B4-BE49-F238E27FC236}">
                <a16:creationId xmlns:a16="http://schemas.microsoft.com/office/drawing/2014/main" id="{ED496B35-AD64-4A2F-A16E-97F86D7C44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0" name="Gráfico 9">
            <a:extLst>
              <a:ext uri="{FF2B5EF4-FFF2-40B4-BE49-F238E27FC236}">
                <a16:creationId xmlns:a16="http://schemas.microsoft.com/office/drawing/2014/main" id="{FDDBC7B5-E1A9-4124-A9E7-66B410A7C8F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1" name="Gráfico 10">
            <a:extLst>
              <a:ext uri="{FF2B5EF4-FFF2-40B4-BE49-F238E27FC236}">
                <a16:creationId xmlns:a16="http://schemas.microsoft.com/office/drawing/2014/main" id="{670A4B17-354B-4C4F-8EAA-DF794BF9C6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2" name="Gráfico 11">
            <a:extLst>
              <a:ext uri="{FF2B5EF4-FFF2-40B4-BE49-F238E27FC236}">
                <a16:creationId xmlns:a16="http://schemas.microsoft.com/office/drawing/2014/main" id="{670F8072-00DF-4873-8777-DD881E8528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4" name="Conector recto 13">
            <a:extLst>
              <a:ext uri="{FF2B5EF4-FFF2-40B4-BE49-F238E27FC236}">
                <a16:creationId xmlns:a16="http://schemas.microsoft.com/office/drawing/2014/main" id="{929BD384-B526-465A-9DE6-D5192D23AFE1}"/>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659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pic>
        <p:nvPicPr>
          <p:cNvPr id="7" name="Imagen 6" descr="Un dibujo de una persona&#10;&#10;Descripción generada automáticamente con confianza baja">
            <a:extLst>
              <a:ext uri="{FF2B5EF4-FFF2-40B4-BE49-F238E27FC236}">
                <a16:creationId xmlns:a16="http://schemas.microsoft.com/office/drawing/2014/main" id="{313DCF59-91B3-4C01-BA36-D9AD7F9F47B9}"/>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8481508" flipV="1">
            <a:off x="2541921" y="-5345721"/>
            <a:ext cx="10340052" cy="10442061"/>
          </a:xfrm>
          <a:prstGeom prst="rect">
            <a:avLst/>
          </a:prstGeom>
        </p:spPr>
      </p:pic>
      <p:pic>
        <p:nvPicPr>
          <p:cNvPr id="11" name="Imagen 10" descr="Un dibujo de una persona&#10;&#10;Descripción generada automáticamente con confianza baja">
            <a:extLst>
              <a:ext uri="{FF2B5EF4-FFF2-40B4-BE49-F238E27FC236}">
                <a16:creationId xmlns:a16="http://schemas.microsoft.com/office/drawing/2014/main" id="{BD5472B5-CBE6-403D-B641-1F84154EAFDF}"/>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8481508" flipV="1">
            <a:off x="-3737974" y="1392783"/>
            <a:ext cx="10340052" cy="10442061"/>
          </a:xfrm>
          <a:prstGeom prst="rect">
            <a:avLst/>
          </a:prstGeom>
        </p:spPr>
      </p:pic>
      <p:sp>
        <p:nvSpPr>
          <p:cNvPr id="3" name="Content Placeholder 2"/>
          <p:cNvSpPr>
            <a:spLocks noGrp="1"/>
          </p:cNvSpPr>
          <p:nvPr>
            <p:ph sz="half" idx="1"/>
          </p:nvPr>
        </p:nvSpPr>
        <p:spPr>
          <a:xfrm>
            <a:off x="5129982" y="3877227"/>
            <a:ext cx="2915263" cy="458794"/>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29982" y="2141644"/>
            <a:ext cx="2915263" cy="457200"/>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lvl1pPr algn="ctr">
              <a:defRPr/>
            </a:lvl1p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5129982" y="3560263"/>
            <a:ext cx="2915263" cy="392482"/>
          </a:xfrm>
        </p:spPr>
        <p:txBody>
          <a:bodyPr>
            <a:noAutofit/>
          </a:bodyPr>
          <a:lstStyle>
            <a:lvl1pPr marL="0" indent="0" algn="ctr">
              <a:buNone/>
              <a:defRPr sz="2100">
                <a:solidFill>
                  <a:schemeClr val="tx1"/>
                </a:solidFill>
                <a:latin typeface="Syncopate" panose="020605070000000200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5129982" y="1848595"/>
            <a:ext cx="2915263" cy="392482"/>
          </a:xfrm>
        </p:spPr>
        <p:txBody>
          <a:bodyPr>
            <a:noAutofit/>
          </a:bodyPr>
          <a:lstStyle>
            <a:lvl1pPr marL="0" indent="0" algn="ctr">
              <a:buNone/>
              <a:defRPr sz="2100">
                <a:solidFill>
                  <a:schemeClr val="tx1"/>
                </a:solidFill>
                <a:latin typeface="Syncopate" panose="020605070000000200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cxnSp>
        <p:nvCxnSpPr>
          <p:cNvPr id="12" name="Conector recto 11">
            <a:extLst>
              <a:ext uri="{FF2B5EF4-FFF2-40B4-BE49-F238E27FC236}">
                <a16:creationId xmlns:a16="http://schemas.microsoft.com/office/drawing/2014/main" id="{B966BB6A-CA01-4FD8-8B7C-7243B752D87C}"/>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CE8D8C46-6F6D-467C-BBDE-31E3AE7EB598}"/>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7CEB77B7-2BA1-43DD-9AFC-E7A32D697A19}"/>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5" name="Gráfico 14">
            <a:extLst>
              <a:ext uri="{FF2B5EF4-FFF2-40B4-BE49-F238E27FC236}">
                <a16:creationId xmlns:a16="http://schemas.microsoft.com/office/drawing/2014/main" id="{6E70F535-82C3-4EE5-ABE4-C2649CCF01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6" name="Gráfico 15">
            <a:extLst>
              <a:ext uri="{FF2B5EF4-FFF2-40B4-BE49-F238E27FC236}">
                <a16:creationId xmlns:a16="http://schemas.microsoft.com/office/drawing/2014/main" id="{4F10E29A-4AFD-4C4E-9A84-D034994A190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7" name="Gráfico 16">
            <a:extLst>
              <a:ext uri="{FF2B5EF4-FFF2-40B4-BE49-F238E27FC236}">
                <a16:creationId xmlns:a16="http://schemas.microsoft.com/office/drawing/2014/main" id="{0BC8A6FA-3F7D-4355-A865-60DF027536E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8" name="Gráfico 17">
            <a:extLst>
              <a:ext uri="{FF2B5EF4-FFF2-40B4-BE49-F238E27FC236}">
                <a16:creationId xmlns:a16="http://schemas.microsoft.com/office/drawing/2014/main" id="{072A19E6-3913-4F33-950C-BF530BCCBF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20" name="Conector recto 19">
            <a:extLst>
              <a:ext uri="{FF2B5EF4-FFF2-40B4-BE49-F238E27FC236}">
                <a16:creationId xmlns:a16="http://schemas.microsoft.com/office/drawing/2014/main" id="{B344BD8B-AEC5-47C9-9D51-EA979CFD3B64}"/>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2" name="Imagen 11" descr="Un dibujo de una persona&#10;&#10;Descripción generada automáticamente con confianza baja">
            <a:extLst>
              <a:ext uri="{FF2B5EF4-FFF2-40B4-BE49-F238E27FC236}">
                <a16:creationId xmlns:a16="http://schemas.microsoft.com/office/drawing/2014/main" id="{D4747929-B9CF-46CB-92C8-7FB1E972B73D}"/>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flipH="1" flipV="1">
            <a:off x="613063" y="3879675"/>
            <a:ext cx="10340052" cy="10442061"/>
          </a:xfrm>
          <a:prstGeom prst="rect">
            <a:avLst/>
          </a:prstGeom>
        </p:spPr>
      </p:pic>
      <p:pic>
        <p:nvPicPr>
          <p:cNvPr id="13" name="Imagen 12" descr="Un dibujo de una persona&#10;&#10;Descripción generada automáticamente con confianza baja">
            <a:extLst>
              <a:ext uri="{FF2B5EF4-FFF2-40B4-BE49-F238E27FC236}">
                <a16:creationId xmlns:a16="http://schemas.microsoft.com/office/drawing/2014/main" id="{6E662C39-6546-4AEE-A488-7FB0D83DA42D}"/>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8144131" flipH="1" flipV="1">
            <a:off x="-7219744" y="-5166225"/>
            <a:ext cx="12034195" cy="12152917"/>
          </a:xfrm>
          <a:prstGeom prst="rect">
            <a:avLst/>
          </a:prstGeom>
        </p:spPr>
      </p:pic>
      <p:pic>
        <p:nvPicPr>
          <p:cNvPr id="11" name="Imagen 10" descr="Un dibujo de una persona&#10;&#10;Descripción generada automáticamente con confianza baja">
            <a:extLst>
              <a:ext uri="{FF2B5EF4-FFF2-40B4-BE49-F238E27FC236}">
                <a16:creationId xmlns:a16="http://schemas.microsoft.com/office/drawing/2014/main" id="{1A849561-072F-4E08-AE51-B32FB0D96DC5}"/>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flipH="1" flipV="1">
            <a:off x="4572000" y="-6429973"/>
            <a:ext cx="12298535" cy="12419865"/>
          </a:xfrm>
          <a:prstGeom prst="rect">
            <a:avLst/>
          </a:prstGeom>
        </p:spPr>
      </p:pic>
      <p:sp>
        <p:nvSpPr>
          <p:cNvPr id="2" name="Title 1"/>
          <p:cNvSpPr>
            <a:spLocks noGrp="1"/>
          </p:cNvSpPr>
          <p:nvPr>
            <p:ph type="title"/>
          </p:nvPr>
        </p:nvSpPr>
        <p:spPr/>
        <p:txBody>
          <a:bodyPr/>
          <a:lstStyle>
            <a:lvl1pPr algn="ctr">
              <a:defRPr/>
            </a:lvl1pPr>
          </a:lstStyle>
          <a:p>
            <a:r>
              <a:rPr lang="en-US" dirty="0"/>
              <a:t>Click to edit Master title style</a:t>
            </a:r>
          </a:p>
        </p:txBody>
      </p:sp>
      <p:cxnSp>
        <p:nvCxnSpPr>
          <p:cNvPr id="3" name="Conector recto 2">
            <a:extLst>
              <a:ext uri="{FF2B5EF4-FFF2-40B4-BE49-F238E27FC236}">
                <a16:creationId xmlns:a16="http://schemas.microsoft.com/office/drawing/2014/main" id="{3CECED3D-A0AF-47B7-B657-F66C3B503DB8}"/>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4" name="Conector recto 3">
            <a:extLst>
              <a:ext uri="{FF2B5EF4-FFF2-40B4-BE49-F238E27FC236}">
                <a16:creationId xmlns:a16="http://schemas.microsoft.com/office/drawing/2014/main" id="{CD3949BC-F7C9-4B1D-9C81-514B0289D273}"/>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5" name="Conector recto 4">
            <a:extLst>
              <a:ext uri="{FF2B5EF4-FFF2-40B4-BE49-F238E27FC236}">
                <a16:creationId xmlns:a16="http://schemas.microsoft.com/office/drawing/2014/main" id="{54B5CEA3-3E65-49B8-8747-8C4281070708}"/>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6C4EED27-4568-4E1F-8142-78897A99403D}"/>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7" name="Gráfico 6">
            <a:extLst>
              <a:ext uri="{FF2B5EF4-FFF2-40B4-BE49-F238E27FC236}">
                <a16:creationId xmlns:a16="http://schemas.microsoft.com/office/drawing/2014/main" id="{DAFFCA94-2D00-42B8-8036-DAC58E6645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8" name="Gráfico 7">
            <a:extLst>
              <a:ext uri="{FF2B5EF4-FFF2-40B4-BE49-F238E27FC236}">
                <a16:creationId xmlns:a16="http://schemas.microsoft.com/office/drawing/2014/main" id="{7478632B-4842-4D52-B1E9-20ED5CCF859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9" name="Gráfico 8">
            <a:extLst>
              <a:ext uri="{FF2B5EF4-FFF2-40B4-BE49-F238E27FC236}">
                <a16:creationId xmlns:a16="http://schemas.microsoft.com/office/drawing/2014/main" id="{69D7EA39-C71C-4FD3-8E1F-8D954191CFD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10" name="Gráfico 9">
            <a:extLst>
              <a:ext uri="{FF2B5EF4-FFF2-40B4-BE49-F238E27FC236}">
                <a16:creationId xmlns:a16="http://schemas.microsoft.com/office/drawing/2014/main" id="{EA6A1638-4234-4A46-B996-EB690C73736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spTree>
    <p:extLst>
      <p:ext uri="{BB962C8B-B14F-4D97-AF65-F5344CB8AC3E}">
        <p14:creationId xmlns:p14="http://schemas.microsoft.com/office/powerpoint/2010/main" val="1896818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1">
    <p:spTree>
      <p:nvGrpSpPr>
        <p:cNvPr id="1" name=""/>
        <p:cNvGrpSpPr/>
        <p:nvPr/>
      </p:nvGrpSpPr>
      <p:grpSpPr>
        <a:xfrm>
          <a:off x="0" y="0"/>
          <a:ext cx="0" cy="0"/>
          <a:chOff x="0" y="0"/>
          <a:chExt cx="0" cy="0"/>
        </a:xfrm>
      </p:grpSpPr>
      <p:pic>
        <p:nvPicPr>
          <p:cNvPr id="12" name="Imagen 11" descr="Un dibujo de una persona&#10;&#10;Descripción generada automáticamente con confianza baja">
            <a:extLst>
              <a:ext uri="{FF2B5EF4-FFF2-40B4-BE49-F238E27FC236}">
                <a16:creationId xmlns:a16="http://schemas.microsoft.com/office/drawing/2014/main" id="{F6D78A94-694B-45EB-B4B6-EDE5AA83A698}"/>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3455869" flipH="1">
            <a:off x="-3862714" y="1479935"/>
            <a:ext cx="12034195" cy="12152917"/>
          </a:xfrm>
          <a:prstGeom prst="rect">
            <a:avLst/>
          </a:prstGeom>
        </p:spPr>
      </p:pic>
      <p:pic>
        <p:nvPicPr>
          <p:cNvPr id="13" name="Imagen 12" descr="Un dibujo de una persona&#10;&#10;Descripción generada automáticamente con confianza baja">
            <a:extLst>
              <a:ext uri="{FF2B5EF4-FFF2-40B4-BE49-F238E27FC236}">
                <a16:creationId xmlns:a16="http://schemas.microsoft.com/office/drawing/2014/main" id="{D11E3E80-C0EA-46B7-B6E8-688C1F0C4030}"/>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0381091" flipH="1">
            <a:off x="4492004" y="-4960843"/>
            <a:ext cx="12034195" cy="12152917"/>
          </a:xfrm>
          <a:prstGeom prst="rect">
            <a:avLst/>
          </a:prstGeom>
        </p:spPr>
      </p:pic>
      <p:sp>
        <p:nvSpPr>
          <p:cNvPr id="2" name="Title 1"/>
          <p:cNvSpPr>
            <a:spLocks noGrp="1"/>
          </p:cNvSpPr>
          <p:nvPr>
            <p:ph type="title"/>
          </p:nvPr>
        </p:nvSpPr>
        <p:spPr/>
        <p:txBody>
          <a:bodyPr/>
          <a:lstStyle>
            <a:lvl1pPr algn="ctr">
              <a:defRPr/>
            </a:lvl1pPr>
          </a:lstStyle>
          <a:p>
            <a:r>
              <a:rPr lang="en-US" dirty="0"/>
              <a:t>Click to edit Master title style</a:t>
            </a:r>
          </a:p>
        </p:txBody>
      </p:sp>
      <p:cxnSp>
        <p:nvCxnSpPr>
          <p:cNvPr id="3" name="Conector recto 2">
            <a:extLst>
              <a:ext uri="{FF2B5EF4-FFF2-40B4-BE49-F238E27FC236}">
                <a16:creationId xmlns:a16="http://schemas.microsoft.com/office/drawing/2014/main" id="{3CECED3D-A0AF-47B7-B657-F66C3B503DB8}"/>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4" name="Conector recto 3">
            <a:extLst>
              <a:ext uri="{FF2B5EF4-FFF2-40B4-BE49-F238E27FC236}">
                <a16:creationId xmlns:a16="http://schemas.microsoft.com/office/drawing/2014/main" id="{CD3949BC-F7C9-4B1D-9C81-514B0289D273}"/>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5" name="Conector recto 4">
            <a:extLst>
              <a:ext uri="{FF2B5EF4-FFF2-40B4-BE49-F238E27FC236}">
                <a16:creationId xmlns:a16="http://schemas.microsoft.com/office/drawing/2014/main" id="{54B5CEA3-3E65-49B8-8747-8C4281070708}"/>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6C4EED27-4568-4E1F-8142-78897A99403D}"/>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7" name="Gráfico 6">
            <a:extLst>
              <a:ext uri="{FF2B5EF4-FFF2-40B4-BE49-F238E27FC236}">
                <a16:creationId xmlns:a16="http://schemas.microsoft.com/office/drawing/2014/main" id="{DAFFCA94-2D00-42B8-8036-DAC58E6645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8" name="Gráfico 7">
            <a:extLst>
              <a:ext uri="{FF2B5EF4-FFF2-40B4-BE49-F238E27FC236}">
                <a16:creationId xmlns:a16="http://schemas.microsoft.com/office/drawing/2014/main" id="{7478632B-4842-4D52-B1E9-20ED5CCF859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9" name="Gráfico 8">
            <a:extLst>
              <a:ext uri="{FF2B5EF4-FFF2-40B4-BE49-F238E27FC236}">
                <a16:creationId xmlns:a16="http://schemas.microsoft.com/office/drawing/2014/main" id="{69D7EA39-C71C-4FD3-8E1F-8D954191CFD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10" name="Gráfico 9">
            <a:extLst>
              <a:ext uri="{FF2B5EF4-FFF2-40B4-BE49-F238E27FC236}">
                <a16:creationId xmlns:a16="http://schemas.microsoft.com/office/drawing/2014/main" id="{EA6A1638-4234-4A46-B996-EB690C73736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spTree>
    <p:extLst>
      <p:ext uri="{BB962C8B-B14F-4D97-AF65-F5344CB8AC3E}">
        <p14:creationId xmlns:p14="http://schemas.microsoft.com/office/powerpoint/2010/main" val="12922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6293E036-A8F3-4738-9F29-A0141936ABD5}"/>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3218863">
            <a:off x="6465863" y="-2437118"/>
            <a:ext cx="14488909" cy="14631848"/>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AF04B8F6-E8D9-4239-8830-FE48A8F48044}"/>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69153">
            <a:off x="-5334176" y="-7532438"/>
            <a:ext cx="13241214" cy="13371844"/>
          </a:xfrm>
          <a:prstGeom prst="rect">
            <a:avLst/>
          </a:prstGeom>
        </p:spPr>
      </p:pic>
      <p:sp>
        <p:nvSpPr>
          <p:cNvPr id="4" name="Content Placeholder 3">
            <a:extLst>
              <a:ext uri="{FF2B5EF4-FFF2-40B4-BE49-F238E27FC236}">
                <a16:creationId xmlns:a16="http://schemas.microsoft.com/office/drawing/2014/main" id="{768F7DF3-02F3-41BF-A060-159BA21B5D03}"/>
              </a:ext>
            </a:extLst>
          </p:cNvPr>
          <p:cNvSpPr>
            <a:spLocks noGrp="1"/>
          </p:cNvSpPr>
          <p:nvPr>
            <p:ph sz="half" idx="2"/>
          </p:nvPr>
        </p:nvSpPr>
        <p:spPr>
          <a:xfrm>
            <a:off x="723900" y="1613334"/>
            <a:ext cx="4224183" cy="2763441"/>
          </a:xfr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58967345-DB07-428F-8914-C3F421A8AF4B}"/>
              </a:ext>
            </a:extLst>
          </p:cNvPr>
          <p:cNvSpPr>
            <a:spLocks noGrp="1"/>
          </p:cNvSpPr>
          <p:nvPr>
            <p:ph type="title"/>
          </p:nvPr>
        </p:nvSpPr>
        <p:spPr>
          <a:xfrm>
            <a:off x="723900" y="552450"/>
            <a:ext cx="7696200" cy="715566"/>
          </a:xfrm>
        </p:spPr>
        <p:txBody>
          <a:bodyPr/>
          <a:lstStyle/>
          <a:p>
            <a:r>
              <a:rPr lang="en-US" dirty="0"/>
              <a:t>Click to edit Master title style</a:t>
            </a:r>
          </a:p>
        </p:txBody>
      </p:sp>
      <p:cxnSp>
        <p:nvCxnSpPr>
          <p:cNvPr id="7" name="Conector recto 6">
            <a:extLst>
              <a:ext uri="{FF2B5EF4-FFF2-40B4-BE49-F238E27FC236}">
                <a16:creationId xmlns:a16="http://schemas.microsoft.com/office/drawing/2014/main" id="{4271E0AC-9E55-40C4-B043-CB069AF898DB}"/>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598EC35C-8635-45CF-8E9C-C414936A221A}"/>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28E7AA1-6FAB-441B-9444-6B44EF9129A4}"/>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1" name="Gráfico 10">
            <a:extLst>
              <a:ext uri="{FF2B5EF4-FFF2-40B4-BE49-F238E27FC236}">
                <a16:creationId xmlns:a16="http://schemas.microsoft.com/office/drawing/2014/main" id="{7E4CA846-1EEC-4027-A7FC-451537FA2CD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cxnSp>
        <p:nvCxnSpPr>
          <p:cNvPr id="12" name="Conector recto 11">
            <a:extLst>
              <a:ext uri="{FF2B5EF4-FFF2-40B4-BE49-F238E27FC236}">
                <a16:creationId xmlns:a16="http://schemas.microsoft.com/office/drawing/2014/main" id="{309A789B-1D73-406A-9E3A-5850F1BEB059}"/>
              </a:ext>
            </a:extLst>
          </p:cNvPr>
          <p:cNvCxnSpPr>
            <a:cxnSpLocks/>
          </p:cNvCxnSpPr>
          <p:nvPr userDrawn="1"/>
        </p:nvCxnSpPr>
        <p:spPr>
          <a:xfrm>
            <a:off x="8420100" y="-32185"/>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C34BF51D-DCBC-463F-A9C9-CF6EA13BEFF4}"/>
              </a:ext>
            </a:extLst>
          </p:cNvPr>
          <p:cNvCxnSpPr>
            <a:cxnSpLocks/>
          </p:cNvCxnSpPr>
          <p:nvPr userDrawn="1"/>
        </p:nvCxnSpPr>
        <p:spPr>
          <a:xfrm>
            <a:off x="8420100" y="4591050"/>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4" name="Gráfico 13">
            <a:extLst>
              <a:ext uri="{FF2B5EF4-FFF2-40B4-BE49-F238E27FC236}">
                <a16:creationId xmlns:a16="http://schemas.microsoft.com/office/drawing/2014/main" id="{0D28D33B-6AF9-458B-863B-C296D4CED08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15" name="Gráfico 14">
            <a:extLst>
              <a:ext uri="{FF2B5EF4-FFF2-40B4-BE49-F238E27FC236}">
                <a16:creationId xmlns:a16="http://schemas.microsoft.com/office/drawing/2014/main" id="{A4ABAD79-DD56-4101-A9B1-9A7111B830E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pic>
        <p:nvPicPr>
          <p:cNvPr id="16" name="Gráfico 15">
            <a:extLst>
              <a:ext uri="{FF2B5EF4-FFF2-40B4-BE49-F238E27FC236}">
                <a16:creationId xmlns:a16="http://schemas.microsoft.com/office/drawing/2014/main" id="{DFE1D980-500A-4011-9FEA-09F910E1F13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spTree>
    <p:extLst>
      <p:ext uri="{BB962C8B-B14F-4D97-AF65-F5344CB8AC3E}">
        <p14:creationId xmlns:p14="http://schemas.microsoft.com/office/powerpoint/2010/main" val="190746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pic>
        <p:nvPicPr>
          <p:cNvPr id="3" name="Imagen 2" descr="Un dibujo de una persona&#10;&#10;Descripción generada automáticamente con confianza baja">
            <a:extLst>
              <a:ext uri="{FF2B5EF4-FFF2-40B4-BE49-F238E27FC236}">
                <a16:creationId xmlns:a16="http://schemas.microsoft.com/office/drawing/2014/main" id="{5E32A600-6D79-4F78-949B-9B729E088488}"/>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69153">
            <a:off x="4724226" y="-4484438"/>
            <a:ext cx="13241214" cy="13371844"/>
          </a:xfrm>
          <a:prstGeom prst="rect">
            <a:avLst/>
          </a:prstGeom>
        </p:spPr>
      </p:pic>
      <p:cxnSp>
        <p:nvCxnSpPr>
          <p:cNvPr id="4" name="Conector recto 3">
            <a:extLst>
              <a:ext uri="{FF2B5EF4-FFF2-40B4-BE49-F238E27FC236}">
                <a16:creationId xmlns:a16="http://schemas.microsoft.com/office/drawing/2014/main" id="{D284B25E-C0F8-42AF-8208-71E9AD650347}"/>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5" name="Conector recto 4">
            <a:extLst>
              <a:ext uri="{FF2B5EF4-FFF2-40B4-BE49-F238E27FC236}">
                <a16:creationId xmlns:a16="http://schemas.microsoft.com/office/drawing/2014/main" id="{87E877FD-19C9-43D6-B01A-709C812060E2}"/>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92CEC23B-EE95-4D0B-A996-395EB9C6390B}"/>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8" name="Gráfico 7">
            <a:extLst>
              <a:ext uri="{FF2B5EF4-FFF2-40B4-BE49-F238E27FC236}">
                <a16:creationId xmlns:a16="http://schemas.microsoft.com/office/drawing/2014/main" id="{7D170CB1-1F41-4BFB-9CBB-7BC5DC1D4B9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9" name="Gráfico 8">
            <a:extLst>
              <a:ext uri="{FF2B5EF4-FFF2-40B4-BE49-F238E27FC236}">
                <a16:creationId xmlns:a16="http://schemas.microsoft.com/office/drawing/2014/main" id="{17530E08-72F0-4D26-97FD-7686EBEFD6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0" name="Gráfico 9">
            <a:extLst>
              <a:ext uri="{FF2B5EF4-FFF2-40B4-BE49-F238E27FC236}">
                <a16:creationId xmlns:a16="http://schemas.microsoft.com/office/drawing/2014/main" id="{4A202B15-BBFA-44F1-9E8B-684D09499CA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1" name="Gráfico 10">
            <a:extLst>
              <a:ext uri="{FF2B5EF4-FFF2-40B4-BE49-F238E27FC236}">
                <a16:creationId xmlns:a16="http://schemas.microsoft.com/office/drawing/2014/main" id="{E9E6E3B7-B59F-4BA6-94CC-FCF960DFB5C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3" name="Conector recto 12">
            <a:extLst>
              <a:ext uri="{FF2B5EF4-FFF2-40B4-BE49-F238E27FC236}">
                <a16:creationId xmlns:a16="http://schemas.microsoft.com/office/drawing/2014/main" id="{E08BC909-18A1-4072-98E1-0BAD5EF3EC87}"/>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478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5" name="Imagen 4" descr="Un dibujo de una persona&#10;&#10;Descripción generada automáticamente con confianza baja">
            <a:extLst>
              <a:ext uri="{FF2B5EF4-FFF2-40B4-BE49-F238E27FC236}">
                <a16:creationId xmlns:a16="http://schemas.microsoft.com/office/drawing/2014/main" id="{90A70945-0213-42B4-B269-3E5700359C1B}"/>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69153">
            <a:off x="3322574" y="-2891164"/>
            <a:ext cx="13241214" cy="13371844"/>
          </a:xfrm>
          <a:prstGeom prst="rect">
            <a:avLst/>
          </a:prstGeom>
        </p:spPr>
      </p:pic>
      <p:cxnSp>
        <p:nvCxnSpPr>
          <p:cNvPr id="6" name="Conector recto 5">
            <a:extLst>
              <a:ext uri="{FF2B5EF4-FFF2-40B4-BE49-F238E27FC236}">
                <a16:creationId xmlns:a16="http://schemas.microsoft.com/office/drawing/2014/main" id="{0640EAA8-8EA0-4D0B-A600-9EB7A52E1DB4}"/>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8463BFB6-ECBD-4A83-BEE6-25B24C7EE019}"/>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968E84BC-23F5-4C08-92AD-A96C038B3F97}"/>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Gráfico 8">
            <a:extLst>
              <a:ext uri="{FF2B5EF4-FFF2-40B4-BE49-F238E27FC236}">
                <a16:creationId xmlns:a16="http://schemas.microsoft.com/office/drawing/2014/main" id="{D9B5CAE5-6EDC-4928-BD69-F245D160D9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0" name="Gráfico 9">
            <a:extLst>
              <a:ext uri="{FF2B5EF4-FFF2-40B4-BE49-F238E27FC236}">
                <a16:creationId xmlns:a16="http://schemas.microsoft.com/office/drawing/2014/main" id="{4D5E1B4F-24A4-4B79-9F2D-1524480B7A4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1" name="Gráfico 10">
            <a:extLst>
              <a:ext uri="{FF2B5EF4-FFF2-40B4-BE49-F238E27FC236}">
                <a16:creationId xmlns:a16="http://schemas.microsoft.com/office/drawing/2014/main" id="{40FA25AE-779A-4C67-A14F-1B71AFD680D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2" name="Gráfico 11">
            <a:extLst>
              <a:ext uri="{FF2B5EF4-FFF2-40B4-BE49-F238E27FC236}">
                <a16:creationId xmlns:a16="http://schemas.microsoft.com/office/drawing/2014/main" id="{3B1015A3-B563-4AF1-93B0-33DEF161EB4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4" name="Conector recto 13">
            <a:extLst>
              <a:ext uri="{FF2B5EF4-FFF2-40B4-BE49-F238E27FC236}">
                <a16:creationId xmlns:a16="http://schemas.microsoft.com/office/drawing/2014/main" id="{EAEA5C4A-7253-420A-884F-05080940C497}"/>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4/13/2022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‹Nº›</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9" r:id="rId6"/>
    <p:sldLayoutId id="2147483676" r:id="rId7"/>
    <p:sldLayoutId id="2147483658" r:id="rId8"/>
    <p:sldLayoutId id="2147483671" r:id="rId9"/>
    <p:sldLayoutId id="2147483672" r:id="rId10"/>
    <p:sldLayoutId id="2147483659" r:id="rId11"/>
    <p:sldLayoutId id="2147483670" r:id="rId12"/>
    <p:sldLayoutId id="2147483675" r:id="rId13"/>
    <p:sldLayoutId id="2147483678"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3900334" y="1159406"/>
            <a:ext cx="4152800" cy="1210028"/>
          </a:xfrm>
        </p:spPr>
        <p:txBody>
          <a:bodyPr/>
          <a:lstStyle/>
          <a:p>
            <a:r>
              <a:rPr lang="en-US" dirty="0"/>
              <a:t>DEFENSA HITO 2 TAREA FINAL</a:t>
            </a:r>
            <a:br>
              <a:rPr lang="en-US" dirty="0"/>
            </a:br>
            <a:endParaRPr lang="en-US"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854253" y="1128931"/>
            <a:ext cx="2618867" cy="1564337"/>
          </a:xfrm>
        </p:spPr>
        <p:txBody>
          <a:bodyPr>
            <a:noAutofit/>
          </a:bodyPr>
          <a:lstStyle/>
          <a:p>
            <a:r>
              <a:rPr lang="es-MX" sz="2400" b="1" dirty="0">
                <a:solidFill>
                  <a:srgbClr val="DB0B82"/>
                </a:solidFill>
                <a:latin typeface="Arial Narrow" panose="020B0606020202030204" pitchFamily="34" charset="0"/>
              </a:rPr>
              <a:t>UNIVERSIDAD PRIVADA FRANZ TAMAYO</a:t>
            </a:r>
          </a:p>
        </p:txBody>
      </p:sp>
      <p:sp>
        <p:nvSpPr>
          <p:cNvPr id="24" name="Elipse 23">
            <a:extLst>
              <a:ext uri="{FF2B5EF4-FFF2-40B4-BE49-F238E27FC236}">
                <a16:creationId xmlns:a16="http://schemas.microsoft.com/office/drawing/2014/main" id="{5CAD1118-1B7A-46FC-BAC6-EBEFB1A300C2}"/>
              </a:ext>
            </a:extLst>
          </p:cNvPr>
          <p:cNvSpPr/>
          <p:nvPr/>
        </p:nvSpPr>
        <p:spPr>
          <a:xfrm>
            <a:off x="3673635" y="754767"/>
            <a:ext cx="4616112" cy="161466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CE0D6E23-F8A0-451C-ABDB-41692209F28F}"/>
              </a:ext>
            </a:extLst>
          </p:cNvPr>
          <p:cNvCxnSpPr>
            <a:cxnSpLocks/>
          </p:cNvCxnSpPr>
          <p:nvPr/>
        </p:nvCxnSpPr>
        <p:spPr>
          <a:xfrm flipH="1">
            <a:off x="723900" y="2571750"/>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7" name="Conector recto 26">
            <a:extLst>
              <a:ext uri="{FF2B5EF4-FFF2-40B4-BE49-F238E27FC236}">
                <a16:creationId xmlns:a16="http://schemas.microsoft.com/office/drawing/2014/main" id="{CD3677DD-ED43-4B53-94D9-C96B9E1F7438}"/>
              </a:ext>
            </a:extLst>
          </p:cNvPr>
          <p:cNvCxnSpPr>
            <a:cxnSpLocks/>
          </p:cNvCxnSpPr>
          <p:nvPr/>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57722D00-64B2-48D2-9CB2-27860B41673C}"/>
              </a:ext>
            </a:extLst>
          </p:cNvPr>
          <p:cNvCxnSpPr/>
          <p:nvPr/>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9" name="Conector recto 28">
            <a:extLst>
              <a:ext uri="{FF2B5EF4-FFF2-40B4-BE49-F238E27FC236}">
                <a16:creationId xmlns:a16="http://schemas.microsoft.com/office/drawing/2014/main" id="{88BD67F3-2EF7-40C6-87B5-C6C72159042B}"/>
              </a:ext>
            </a:extLst>
          </p:cNvPr>
          <p:cNvCxnSpPr>
            <a:cxnSpLocks/>
          </p:cNvCxnSpPr>
          <p:nvPr/>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1" name="Gráfico 30">
            <a:extLst>
              <a:ext uri="{FF2B5EF4-FFF2-40B4-BE49-F238E27FC236}">
                <a16:creationId xmlns:a16="http://schemas.microsoft.com/office/drawing/2014/main" id="{7CE23963-9B07-4CF0-B5D0-9B0D5B435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33" name="Gráfico 32">
            <a:extLst>
              <a:ext uri="{FF2B5EF4-FFF2-40B4-BE49-F238E27FC236}">
                <a16:creationId xmlns:a16="http://schemas.microsoft.com/office/drawing/2014/main" id="{8996655B-C1E4-4E3D-8776-D758D4A34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34" name="Gráfico 33">
            <a:extLst>
              <a:ext uri="{FF2B5EF4-FFF2-40B4-BE49-F238E27FC236}">
                <a16:creationId xmlns:a16="http://schemas.microsoft.com/office/drawing/2014/main" id="{52F03E56-41B5-4B2C-A183-1DB220B18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37" name="Gráfico 36">
            <a:extLst>
              <a:ext uri="{FF2B5EF4-FFF2-40B4-BE49-F238E27FC236}">
                <a16:creationId xmlns:a16="http://schemas.microsoft.com/office/drawing/2014/main" id="{F852A256-3650-45A8-A5AE-7A531ACE9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38" name="Conector recto 37">
            <a:extLst>
              <a:ext uri="{FF2B5EF4-FFF2-40B4-BE49-F238E27FC236}">
                <a16:creationId xmlns:a16="http://schemas.microsoft.com/office/drawing/2014/main" id="{3BD02553-87BF-425F-9918-405937D29E3A}"/>
              </a:ext>
            </a:extLst>
          </p:cNvPr>
          <p:cNvCxnSpPr>
            <a:cxnSpLocks/>
          </p:cNvCxnSpPr>
          <p:nvPr/>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7" name="Subtitle 2">
            <a:extLst>
              <a:ext uri="{FF2B5EF4-FFF2-40B4-BE49-F238E27FC236}">
                <a16:creationId xmlns:a16="http://schemas.microsoft.com/office/drawing/2014/main" id="{23A9DC3A-BC6F-4A4A-83DA-CC617C2098D1}"/>
              </a:ext>
            </a:extLst>
          </p:cNvPr>
          <p:cNvSpPr txBox="1">
            <a:spLocks/>
          </p:cNvSpPr>
          <p:nvPr/>
        </p:nvSpPr>
        <p:spPr>
          <a:xfrm>
            <a:off x="1204165" y="2722785"/>
            <a:ext cx="6989236" cy="1767193"/>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s-MX" b="1" dirty="0">
                <a:solidFill>
                  <a:schemeClr val="accent2">
                    <a:lumMod val="10000"/>
                  </a:schemeClr>
                </a:solidFill>
                <a:latin typeface="Arial Narrow" panose="020B0606020202030204" pitchFamily="34" charset="0"/>
              </a:rPr>
              <a:t>Estudiante: </a:t>
            </a:r>
            <a:r>
              <a:rPr lang="es-MX" dirty="0">
                <a:solidFill>
                  <a:schemeClr val="accent2">
                    <a:lumMod val="10000"/>
                  </a:schemeClr>
                </a:solidFill>
                <a:latin typeface="Arial Narrow" panose="020B0606020202030204" pitchFamily="34" charset="0"/>
              </a:rPr>
              <a:t>Fabiva Veyra Ramos Verastegui</a:t>
            </a:r>
          </a:p>
          <a:p>
            <a:r>
              <a:rPr lang="es-MX" b="1" dirty="0">
                <a:solidFill>
                  <a:schemeClr val="accent2">
                    <a:lumMod val="10000"/>
                  </a:schemeClr>
                </a:solidFill>
                <a:latin typeface="Arial Narrow" panose="020B0606020202030204" pitchFamily="34" charset="0"/>
              </a:rPr>
              <a:t>Asignatura: </a:t>
            </a:r>
            <a:r>
              <a:rPr lang="es-MX" dirty="0">
                <a:solidFill>
                  <a:schemeClr val="accent2">
                    <a:lumMod val="10000"/>
                  </a:schemeClr>
                </a:solidFill>
                <a:latin typeface="Arial Narrow" panose="020B0606020202030204" pitchFamily="34" charset="0"/>
              </a:rPr>
              <a:t>BASE DE DATOS II</a:t>
            </a:r>
          </a:p>
          <a:p>
            <a:r>
              <a:rPr lang="es-MX" b="1" dirty="0">
                <a:solidFill>
                  <a:schemeClr val="accent2">
                    <a:lumMod val="10000"/>
                  </a:schemeClr>
                </a:solidFill>
                <a:latin typeface="Arial Narrow" panose="020B0606020202030204" pitchFamily="34" charset="0"/>
              </a:rPr>
              <a:t>Carrera: </a:t>
            </a:r>
            <a:r>
              <a:rPr lang="es-MX" dirty="0">
                <a:solidFill>
                  <a:schemeClr val="accent2">
                    <a:lumMod val="10000"/>
                  </a:schemeClr>
                </a:solidFill>
                <a:latin typeface="Arial Narrow" panose="020B0606020202030204" pitchFamily="34" charset="0"/>
              </a:rPr>
              <a:t>INGENIERÍA DE SISTEMAS</a:t>
            </a:r>
          </a:p>
          <a:p>
            <a:r>
              <a:rPr lang="es-MX" b="1" dirty="0">
                <a:solidFill>
                  <a:schemeClr val="accent2">
                    <a:lumMod val="10000"/>
                  </a:schemeClr>
                </a:solidFill>
                <a:latin typeface="Arial Narrow" panose="020B0606020202030204" pitchFamily="34" charset="0"/>
              </a:rPr>
              <a:t>Paralelo: </a:t>
            </a:r>
            <a:r>
              <a:rPr lang="es-MX" dirty="0">
                <a:solidFill>
                  <a:schemeClr val="accent2">
                    <a:lumMod val="10000"/>
                  </a:schemeClr>
                </a:solidFill>
                <a:latin typeface="Arial Narrow" panose="020B0606020202030204" pitchFamily="34" charset="0"/>
              </a:rPr>
              <a:t>BDA (1)</a:t>
            </a:r>
          </a:p>
          <a:p>
            <a:r>
              <a:rPr lang="es-MX" b="1" dirty="0">
                <a:solidFill>
                  <a:schemeClr val="accent2">
                    <a:lumMod val="10000"/>
                  </a:schemeClr>
                </a:solidFill>
                <a:latin typeface="Arial Narrow" panose="020B0606020202030204" pitchFamily="34" charset="0"/>
              </a:rPr>
              <a:t>Docente: </a:t>
            </a:r>
            <a:r>
              <a:rPr lang="es-MX" dirty="0">
                <a:solidFill>
                  <a:schemeClr val="accent2">
                    <a:lumMod val="10000"/>
                  </a:schemeClr>
                </a:solidFill>
                <a:latin typeface="Arial Narrow" panose="020B0606020202030204" pitchFamily="34" charset="0"/>
              </a:rPr>
              <a:t>Lic. William Barra Paredes</a:t>
            </a:r>
          </a:p>
          <a:p>
            <a:endParaRPr lang="en-US" dirty="0">
              <a:solidFill>
                <a:srgbClr val="DB0B82"/>
              </a:solidFill>
              <a:latin typeface="Arial Narrow" panose="020B0606020202030204" pitchFamily="34" charset="0"/>
            </a:endParaRPr>
          </a:p>
        </p:txBody>
      </p:sp>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2" presetClass="entr" presetSubtype="2" fill="hold" nodeType="withEffect">
                                  <p:stCondLst>
                                    <p:cond delay="100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15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nodeType="withEffect">
                                  <p:stCondLst>
                                    <p:cond delay="3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45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10" presetClass="entr" presetSubtype="0" fill="hold" grpId="0"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grpId="0" nodeType="withEffect">
                                  <p:stCondLst>
                                    <p:cond delay="450"/>
                                  </p:stCondLst>
                                  <p:childTnLst>
                                    <p:set>
                                      <p:cBhvr>
                                        <p:cTn id="49" dur="1" fill="hold">
                                          <p:stCondLst>
                                            <p:cond delay="0"/>
                                          </p:stCondLst>
                                        </p:cTn>
                                        <p:tgtEl>
                                          <p:spTgt spid="3">
                                            <p:txEl>
                                              <p:pRg st="0" end="0"/>
                                            </p:txEl>
                                          </p:spTgt>
                                        </p:tgtEl>
                                        <p:attrNameLst>
                                          <p:attrName>style.visibility</p:attrName>
                                        </p:attrNameLst>
                                      </p:cBhvr>
                                      <p:to>
                                        <p:strVal val="visible"/>
                                      </p:to>
                                    </p:set>
                                    <p:animEffect transition="in" filter="fade">
                                      <p:cBhvr>
                                        <p:cTn id="50" dur="500"/>
                                        <p:tgtEl>
                                          <p:spTgt spid="3">
                                            <p:txEl>
                                              <p:pRg st="0" end="0"/>
                                            </p:txEl>
                                          </p:spTgt>
                                        </p:tgtEl>
                                      </p:cBhvr>
                                    </p:animEffect>
                                  </p:childTnLst>
                                </p:cTn>
                              </p:par>
                            </p:childTnLst>
                          </p:cTn>
                        </p:par>
                        <p:par>
                          <p:cTn id="51" fill="hold">
                            <p:stCondLst>
                              <p:cond delay="2450"/>
                            </p:stCondLst>
                            <p:childTnLst>
                              <p:par>
                                <p:cTn id="52" presetID="22" presetClass="entr" presetSubtype="4"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10" presetClass="entr" presetSubtype="0" fill="hold" grpId="0" nodeType="withEffect">
                                  <p:stCondLst>
                                    <p:cond delay="450"/>
                                  </p:stCondLst>
                                  <p:childTnLst>
                                    <p:set>
                                      <p:cBhvr>
                                        <p:cTn id="56" dur="1" fill="hold">
                                          <p:stCondLst>
                                            <p:cond delay="0"/>
                                          </p:stCondLst>
                                        </p:cTn>
                                        <p:tgtEl>
                                          <p:spTgt spid="17">
                                            <p:txEl>
                                              <p:pRg st="0" end="0"/>
                                            </p:txEl>
                                          </p:spTgt>
                                        </p:tgtEl>
                                        <p:attrNameLst>
                                          <p:attrName>style.visibility</p:attrName>
                                        </p:attrNameLst>
                                      </p:cBhvr>
                                      <p:to>
                                        <p:strVal val="visible"/>
                                      </p:to>
                                    </p:set>
                                    <p:animEffect transition="in" filter="fade">
                                      <p:cBhvr>
                                        <p:cTn id="57" dur="500"/>
                                        <p:tgtEl>
                                          <p:spTgt spid="17">
                                            <p:txEl>
                                              <p:pRg st="0" end="0"/>
                                            </p:txEl>
                                          </p:spTgt>
                                        </p:tgtEl>
                                      </p:cBhvr>
                                    </p:animEffect>
                                  </p:childTnLst>
                                </p:cTn>
                              </p:par>
                              <p:par>
                                <p:cTn id="58" presetID="10" presetClass="entr" presetSubtype="0" fill="hold" grpId="0" nodeType="withEffect">
                                  <p:stCondLst>
                                    <p:cond delay="450"/>
                                  </p:stCondLst>
                                  <p:childTnLst>
                                    <p:set>
                                      <p:cBhvr>
                                        <p:cTn id="59" dur="1" fill="hold">
                                          <p:stCondLst>
                                            <p:cond delay="0"/>
                                          </p:stCondLst>
                                        </p:cTn>
                                        <p:tgtEl>
                                          <p:spTgt spid="17">
                                            <p:txEl>
                                              <p:pRg st="1" end="1"/>
                                            </p:txEl>
                                          </p:spTgt>
                                        </p:tgtEl>
                                        <p:attrNameLst>
                                          <p:attrName>style.visibility</p:attrName>
                                        </p:attrNameLst>
                                      </p:cBhvr>
                                      <p:to>
                                        <p:strVal val="visible"/>
                                      </p:to>
                                    </p:set>
                                    <p:animEffect transition="in" filter="fade">
                                      <p:cBhvr>
                                        <p:cTn id="60" dur="500"/>
                                        <p:tgtEl>
                                          <p:spTgt spid="17">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450"/>
                                  </p:stCondLst>
                                  <p:childTnLst>
                                    <p:set>
                                      <p:cBhvr>
                                        <p:cTn id="64" dur="1" fill="hold">
                                          <p:stCondLst>
                                            <p:cond delay="0"/>
                                          </p:stCondLst>
                                        </p:cTn>
                                        <p:tgtEl>
                                          <p:spTgt spid="17">
                                            <p:txEl>
                                              <p:pRg st="2" end="2"/>
                                            </p:txEl>
                                          </p:spTgt>
                                        </p:tgtEl>
                                        <p:attrNameLst>
                                          <p:attrName>style.visibility</p:attrName>
                                        </p:attrNameLst>
                                      </p:cBhvr>
                                      <p:to>
                                        <p:strVal val="visible"/>
                                      </p:to>
                                    </p:set>
                                    <p:animEffect transition="in" filter="fade">
                                      <p:cBhvr>
                                        <p:cTn id="65" dur="500"/>
                                        <p:tgtEl>
                                          <p:spTgt spid="17">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450"/>
                                  </p:stCondLst>
                                  <p:childTnLst>
                                    <p:set>
                                      <p:cBhvr>
                                        <p:cTn id="69" dur="1" fill="hold">
                                          <p:stCondLst>
                                            <p:cond delay="0"/>
                                          </p:stCondLst>
                                        </p:cTn>
                                        <p:tgtEl>
                                          <p:spTgt spid="17">
                                            <p:txEl>
                                              <p:pRg st="3" end="3"/>
                                            </p:txEl>
                                          </p:spTgt>
                                        </p:tgtEl>
                                        <p:attrNameLst>
                                          <p:attrName>style.visibility</p:attrName>
                                        </p:attrNameLst>
                                      </p:cBhvr>
                                      <p:to>
                                        <p:strVal val="visible"/>
                                      </p:to>
                                    </p:set>
                                    <p:animEffect transition="in" filter="fade">
                                      <p:cBhvr>
                                        <p:cTn id="70" dur="500"/>
                                        <p:tgtEl>
                                          <p:spTgt spid="17">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450"/>
                                  </p:stCondLst>
                                  <p:childTnLst>
                                    <p:set>
                                      <p:cBhvr>
                                        <p:cTn id="74" dur="1" fill="hold">
                                          <p:stCondLst>
                                            <p:cond delay="0"/>
                                          </p:stCondLst>
                                        </p:cTn>
                                        <p:tgtEl>
                                          <p:spTgt spid="17">
                                            <p:txEl>
                                              <p:pRg st="4" end="4"/>
                                            </p:txEl>
                                          </p:spTgt>
                                        </p:tgtEl>
                                        <p:attrNameLst>
                                          <p:attrName>style.visibility</p:attrName>
                                        </p:attrNameLst>
                                      </p:cBhvr>
                                      <p:to>
                                        <p:strVal val="visible"/>
                                      </p:to>
                                    </p:set>
                                    <p:animEffect transition="in" filter="fade">
                                      <p:cBhvr>
                                        <p:cTn id="75"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4" grpId="0" animBg="1"/>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723900" y="717986"/>
            <a:ext cx="7682163" cy="717781"/>
          </a:xfrm>
        </p:spPr>
        <p:txBody>
          <a:bodyPr/>
          <a:lstStyle/>
          <a:p>
            <a:r>
              <a:rPr lang="es-MX" sz="4000" dirty="0"/>
              <a:t> ¿Que es DML y DDL?</a:t>
            </a:r>
            <a:endParaRPr lang="en-US" sz="4000" dirty="0"/>
          </a:p>
        </p:txBody>
      </p:sp>
      <p:sp>
        <p:nvSpPr>
          <p:cNvPr id="24" name="Content Placeholder 8">
            <a:extLst>
              <a:ext uri="{FF2B5EF4-FFF2-40B4-BE49-F238E27FC236}">
                <a16:creationId xmlns:a16="http://schemas.microsoft.com/office/drawing/2014/main" id="{F2F1498A-6E90-4101-ADF5-DF49A1F54D9D}"/>
              </a:ext>
            </a:extLst>
          </p:cNvPr>
          <p:cNvSpPr txBox="1">
            <a:spLocks/>
          </p:cNvSpPr>
          <p:nvPr/>
        </p:nvSpPr>
        <p:spPr>
          <a:xfrm>
            <a:off x="723900" y="3280340"/>
            <a:ext cx="3535280" cy="138311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es-MX" sz="1200" dirty="0"/>
              <a:t>Es un subconjunto de SQL. </a:t>
            </a:r>
          </a:p>
          <a:p>
            <a:pPr>
              <a:buFont typeface="Wingdings" panose="05000000000000000000" pitchFamily="2" charset="2"/>
              <a:buChar char="Ø"/>
            </a:pPr>
            <a:r>
              <a:rPr lang="es-MX" sz="1200" dirty="0"/>
              <a:t>Describe los datos y sus relaciones en una base de datos.</a:t>
            </a:r>
          </a:p>
          <a:p>
            <a:pPr>
              <a:buFont typeface="Wingdings" panose="05000000000000000000" pitchFamily="2" charset="2"/>
              <a:buChar char="Ø"/>
            </a:pPr>
            <a:r>
              <a:rPr lang="es-MX" sz="1200" dirty="0"/>
              <a:t>Genera en un script de objetos de base de datos para: Mantener una instantánea de la estructura de base de datos.</a:t>
            </a:r>
          </a:p>
          <a:p>
            <a:pPr marL="0" indent="0" algn="ctr">
              <a:buNone/>
            </a:pPr>
            <a:endParaRPr lang="en-US" sz="800" dirty="0"/>
          </a:p>
        </p:txBody>
      </p:sp>
      <p:sp>
        <p:nvSpPr>
          <p:cNvPr id="25" name="Text Placeholder 10">
            <a:extLst>
              <a:ext uri="{FF2B5EF4-FFF2-40B4-BE49-F238E27FC236}">
                <a16:creationId xmlns:a16="http://schemas.microsoft.com/office/drawing/2014/main" id="{C09A7353-2D31-43F6-878E-2B0BD5F4334C}"/>
              </a:ext>
            </a:extLst>
          </p:cNvPr>
          <p:cNvSpPr txBox="1">
            <a:spLocks/>
          </p:cNvSpPr>
          <p:nvPr/>
        </p:nvSpPr>
        <p:spPr>
          <a:xfrm>
            <a:off x="723901" y="2954133"/>
            <a:ext cx="3342106" cy="39211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MX" sz="1600" b="1" dirty="0">
                <a:solidFill>
                  <a:srgbClr val="002060"/>
                </a:solidFill>
                <a:latin typeface="+mj-lt"/>
              </a:rPr>
              <a:t>DDL (lenguaje de definición de datos)</a:t>
            </a:r>
            <a:endParaRPr lang="en-US" sz="1600" b="1" dirty="0">
              <a:solidFill>
                <a:srgbClr val="002060"/>
              </a:solidFill>
              <a:latin typeface="+mj-lt"/>
            </a:endParaRPr>
          </a:p>
        </p:txBody>
      </p:sp>
      <p:sp>
        <p:nvSpPr>
          <p:cNvPr id="28" name="Content Placeholder 8">
            <a:extLst>
              <a:ext uri="{FF2B5EF4-FFF2-40B4-BE49-F238E27FC236}">
                <a16:creationId xmlns:a16="http://schemas.microsoft.com/office/drawing/2014/main" id="{B885C021-E439-47EB-B6FB-C0E562363E49}"/>
              </a:ext>
            </a:extLst>
          </p:cNvPr>
          <p:cNvSpPr txBox="1">
            <a:spLocks/>
          </p:cNvSpPr>
          <p:nvPr/>
        </p:nvSpPr>
        <p:spPr>
          <a:xfrm>
            <a:off x="4423495" y="3455841"/>
            <a:ext cx="4139530" cy="10321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es-MX" sz="1200" dirty="0"/>
              <a:t>Carga datos en la base de datos en una única operación.</a:t>
            </a:r>
          </a:p>
          <a:p>
            <a:pPr>
              <a:buFont typeface="Wingdings" panose="05000000000000000000" pitchFamily="2" charset="2"/>
              <a:buChar char="Ø"/>
            </a:pPr>
            <a:r>
              <a:rPr lang="es-MX" sz="1200" dirty="0"/>
              <a:t> Modifica los valores de los campos y registros especificados.</a:t>
            </a:r>
          </a:p>
          <a:p>
            <a:pPr>
              <a:buFont typeface="Wingdings" panose="05000000000000000000" pitchFamily="2" charset="2"/>
              <a:buChar char="Ø"/>
            </a:pPr>
            <a:r>
              <a:rPr lang="es-MX" sz="1200" dirty="0"/>
              <a:t>Eliminar registros de una tabla de una base de datos</a:t>
            </a:r>
            <a:r>
              <a:rPr lang="es-MX" sz="1600" dirty="0"/>
              <a:t>.</a:t>
            </a:r>
            <a:endParaRPr lang="en-US" sz="1600" dirty="0"/>
          </a:p>
        </p:txBody>
      </p:sp>
      <p:sp>
        <p:nvSpPr>
          <p:cNvPr id="29" name="Text Placeholder 10">
            <a:extLst>
              <a:ext uri="{FF2B5EF4-FFF2-40B4-BE49-F238E27FC236}">
                <a16:creationId xmlns:a16="http://schemas.microsoft.com/office/drawing/2014/main" id="{A5C8AF97-0DC4-428B-AF40-07E05AA20614}"/>
              </a:ext>
            </a:extLst>
          </p:cNvPr>
          <p:cNvSpPr txBox="1">
            <a:spLocks/>
          </p:cNvSpPr>
          <p:nvPr/>
        </p:nvSpPr>
        <p:spPr>
          <a:xfrm>
            <a:off x="4729046" y="2969583"/>
            <a:ext cx="3691054" cy="39211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600" b="1" dirty="0">
                <a:solidFill>
                  <a:srgbClr val="002060"/>
                </a:solidFill>
                <a:latin typeface="+mj-lt"/>
              </a:rPr>
              <a:t>DML (</a:t>
            </a:r>
            <a:r>
              <a:rPr lang="es-MX" sz="1600" b="1" dirty="0">
                <a:solidFill>
                  <a:srgbClr val="002060"/>
                </a:solidFill>
                <a:latin typeface="+mj-lt"/>
              </a:rPr>
              <a:t>lenguaje de manipulación de datos)</a:t>
            </a:r>
            <a:endParaRPr lang="en-US" sz="1600" b="1" dirty="0">
              <a:solidFill>
                <a:srgbClr val="002060"/>
              </a:solidFill>
              <a:latin typeface="+mj-lt"/>
            </a:endParaRPr>
          </a:p>
        </p:txBody>
      </p:sp>
      <p:cxnSp>
        <p:nvCxnSpPr>
          <p:cNvPr id="30" name="Conector: angular 29">
            <a:extLst>
              <a:ext uri="{FF2B5EF4-FFF2-40B4-BE49-F238E27FC236}">
                <a16:creationId xmlns:a16="http://schemas.microsoft.com/office/drawing/2014/main" id="{538A32BC-8556-4F37-82CC-EB94BF82DA35}"/>
              </a:ext>
            </a:extLst>
          </p:cNvPr>
          <p:cNvCxnSpPr>
            <a:cxnSpLocks/>
            <a:stCxn id="45" idx="1"/>
            <a:endCxn id="25" idx="0"/>
          </p:cNvCxnSpPr>
          <p:nvPr/>
        </p:nvCxnSpPr>
        <p:spPr>
          <a:xfrm rot="10800000" flipV="1">
            <a:off x="2394954" y="2818877"/>
            <a:ext cx="2034772" cy="135255"/>
          </a:xfrm>
          <a:prstGeom prst="bentConnector2">
            <a:avLst/>
          </a:prstGeom>
          <a:ln w="63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ector: angular 33">
            <a:extLst>
              <a:ext uri="{FF2B5EF4-FFF2-40B4-BE49-F238E27FC236}">
                <a16:creationId xmlns:a16="http://schemas.microsoft.com/office/drawing/2014/main" id="{7AA2836B-6FD1-4493-8665-E58042FCD7F8}"/>
              </a:ext>
            </a:extLst>
          </p:cNvPr>
          <p:cNvCxnSpPr>
            <a:cxnSpLocks/>
            <a:stCxn id="45" idx="3"/>
            <a:endCxn id="29" idx="0"/>
          </p:cNvCxnSpPr>
          <p:nvPr/>
        </p:nvCxnSpPr>
        <p:spPr>
          <a:xfrm>
            <a:off x="4700236" y="2818878"/>
            <a:ext cx="1874337" cy="150705"/>
          </a:xfrm>
          <a:prstGeom prst="bentConnector2">
            <a:avLst/>
          </a:prstGeom>
          <a:ln w="63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9" name="Gráfico 38">
            <a:extLst>
              <a:ext uri="{FF2B5EF4-FFF2-40B4-BE49-F238E27FC236}">
                <a16:creationId xmlns:a16="http://schemas.microsoft.com/office/drawing/2014/main" id="{599A6A13-2664-4E05-9474-5F362C748B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7279" y="1552867"/>
            <a:ext cx="270510" cy="270510"/>
          </a:xfrm>
          <a:prstGeom prst="rect">
            <a:avLst/>
          </a:prstGeom>
        </p:spPr>
      </p:pic>
      <p:pic>
        <p:nvPicPr>
          <p:cNvPr id="42" name="Gráfico 41">
            <a:extLst>
              <a:ext uri="{FF2B5EF4-FFF2-40B4-BE49-F238E27FC236}">
                <a16:creationId xmlns:a16="http://schemas.microsoft.com/office/drawing/2014/main" id="{988AD2EE-0F7B-42E6-A99F-5F93EAF01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0911" y="1552867"/>
            <a:ext cx="270510" cy="270510"/>
          </a:xfrm>
          <a:prstGeom prst="rect">
            <a:avLst/>
          </a:prstGeom>
        </p:spPr>
      </p:pic>
      <p:pic>
        <p:nvPicPr>
          <p:cNvPr id="45" name="Gráfico 44">
            <a:extLst>
              <a:ext uri="{FF2B5EF4-FFF2-40B4-BE49-F238E27FC236}">
                <a16:creationId xmlns:a16="http://schemas.microsoft.com/office/drawing/2014/main" id="{ACE5DB2F-C85E-4AD6-BA22-956B7A9CE0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9726" y="2683623"/>
            <a:ext cx="270510" cy="270510"/>
          </a:xfrm>
          <a:prstGeom prst="rect">
            <a:avLst/>
          </a:prstGeom>
        </p:spPr>
      </p:pic>
      <p:cxnSp>
        <p:nvCxnSpPr>
          <p:cNvPr id="54" name="Conector recto 53">
            <a:extLst>
              <a:ext uri="{FF2B5EF4-FFF2-40B4-BE49-F238E27FC236}">
                <a16:creationId xmlns:a16="http://schemas.microsoft.com/office/drawing/2014/main" id="{46CA7820-E831-45F9-BDA8-2DEC4C5E54FC}"/>
              </a:ext>
            </a:extLst>
          </p:cNvPr>
          <p:cNvCxnSpPr>
            <a:cxnSpLocks/>
            <a:endCxn id="45" idx="0"/>
          </p:cNvCxnSpPr>
          <p:nvPr/>
        </p:nvCxnSpPr>
        <p:spPr>
          <a:xfrm flipH="1">
            <a:off x="4564981" y="2438206"/>
            <a:ext cx="669" cy="245417"/>
          </a:xfrm>
          <a:prstGeom prst="line">
            <a:avLst/>
          </a:prstGeom>
          <a:ln w="6350"/>
        </p:spPr>
        <p:style>
          <a:lnRef idx="1">
            <a:schemeClr val="dk1"/>
          </a:lnRef>
          <a:fillRef idx="0">
            <a:schemeClr val="dk1"/>
          </a:fillRef>
          <a:effectRef idx="0">
            <a:schemeClr val="dk1"/>
          </a:effectRef>
          <a:fontRef idx="minor">
            <a:schemeClr val="tx1"/>
          </a:fontRef>
        </p:style>
      </p:cxnSp>
      <p:sp>
        <p:nvSpPr>
          <p:cNvPr id="20" name="Elipse 19">
            <a:extLst>
              <a:ext uri="{FF2B5EF4-FFF2-40B4-BE49-F238E27FC236}">
                <a16:creationId xmlns:a16="http://schemas.microsoft.com/office/drawing/2014/main" id="{E51E9A28-481F-4363-8092-E497730FEF92}"/>
              </a:ext>
            </a:extLst>
          </p:cNvPr>
          <p:cNvSpPr/>
          <p:nvPr/>
        </p:nvSpPr>
        <p:spPr>
          <a:xfrm>
            <a:off x="1252828" y="676158"/>
            <a:ext cx="6638344" cy="798291"/>
          </a:xfrm>
          <a:prstGeom prst="ellipse">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C25C7B80-16BD-44E9-AB8A-7D5C0CD35396}"/>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08</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9" name="Imagen 8">
            <a:extLst>
              <a:ext uri="{FF2B5EF4-FFF2-40B4-BE49-F238E27FC236}">
                <a16:creationId xmlns:a16="http://schemas.microsoft.com/office/drawing/2014/main" id="{C2D25E01-959A-4BD2-A3A9-6A396D05678F}"/>
              </a:ext>
            </a:extLst>
          </p:cNvPr>
          <p:cNvPicPr>
            <a:picLocks noChangeAspect="1"/>
          </p:cNvPicPr>
          <p:nvPr/>
        </p:nvPicPr>
        <p:blipFill rotWithShape="1">
          <a:blip r:embed="rId4"/>
          <a:srcRect l="4413" t="21398" r="4415" b="24505"/>
          <a:stretch/>
        </p:blipFill>
        <p:spPr>
          <a:xfrm>
            <a:off x="3126308" y="1526686"/>
            <a:ext cx="2594374" cy="1026225"/>
          </a:xfrm>
          <a:prstGeom prst="rect">
            <a:avLst/>
          </a:prstGeom>
        </p:spPr>
      </p:pic>
    </p:spTree>
    <p:extLst>
      <p:ext uri="{BB962C8B-B14F-4D97-AF65-F5344CB8AC3E}">
        <p14:creationId xmlns:p14="http://schemas.microsoft.com/office/powerpoint/2010/main" val="1840630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4"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down)">
                                      <p:cBhvr>
                                        <p:cTn id="36" dur="500"/>
                                        <p:tgtEl>
                                          <p:spTgt spid="34"/>
                                        </p:tgtEl>
                                      </p:cBhvr>
                                    </p:animEffect>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22" presetClass="entr" presetSubtype="4"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down)">
                                      <p:cBhvr>
                                        <p:cTn id="6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5" grpId="0"/>
      <p:bldP spid="28" grpId="0"/>
      <p:bldP spid="29"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EA0A7F-FA2B-45AD-B026-F97D6DBDCD0F}"/>
              </a:ext>
            </a:extLst>
          </p:cNvPr>
          <p:cNvSpPr>
            <a:spLocks noGrp="1"/>
          </p:cNvSpPr>
          <p:nvPr>
            <p:ph type="title"/>
          </p:nvPr>
        </p:nvSpPr>
        <p:spPr>
          <a:xfrm>
            <a:off x="789147" y="624854"/>
            <a:ext cx="7431537" cy="1280961"/>
          </a:xfrm>
        </p:spPr>
        <p:txBody>
          <a:bodyPr/>
          <a:lstStyle/>
          <a:p>
            <a:r>
              <a:rPr lang="es-MX" sz="2000" dirty="0"/>
              <a:t> ¿Qué cosas características debe de tener una función? Explique sobre el</a:t>
            </a:r>
            <a:br>
              <a:rPr lang="es-MX" sz="2000" dirty="0"/>
            </a:br>
            <a:r>
              <a:rPr lang="es-MX" sz="2000" dirty="0"/>
              <a:t>nombre, el </a:t>
            </a:r>
            <a:r>
              <a:rPr lang="es-MX" sz="2000" dirty="0" err="1"/>
              <a:t>return</a:t>
            </a:r>
            <a:r>
              <a:rPr lang="es-MX" sz="2000" dirty="0"/>
              <a:t>, </a:t>
            </a:r>
            <a:r>
              <a:rPr lang="es-MX" sz="2000" dirty="0" err="1"/>
              <a:t>parametros</a:t>
            </a:r>
            <a:r>
              <a:rPr lang="es-MX" sz="2000" dirty="0"/>
              <a:t>, etc.</a:t>
            </a:r>
            <a:endParaRPr lang="en-US" sz="2000" dirty="0"/>
          </a:p>
        </p:txBody>
      </p:sp>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870005" y="1988743"/>
            <a:ext cx="7350678" cy="2690595"/>
          </a:xfrm>
        </p:spPr>
        <p:txBody>
          <a:bodyPr>
            <a:normAutofit lnSpcReduction="10000"/>
          </a:bodyPr>
          <a:lstStyle/>
          <a:p>
            <a:pPr algn="just"/>
            <a:r>
              <a:rPr lang="en-US" sz="1100" b="1" dirty="0">
                <a:solidFill>
                  <a:srgbClr val="DB0B82"/>
                </a:solidFill>
              </a:rPr>
              <a:t>OR REPLACE</a:t>
            </a:r>
          </a:p>
          <a:p>
            <a:pPr algn="just"/>
            <a:r>
              <a:rPr lang="es-MX" sz="1100" dirty="0"/>
              <a:t>Sustituye la definición de la función si existe una en el servidor actual. </a:t>
            </a:r>
            <a:endParaRPr lang="en-US" sz="1100" dirty="0"/>
          </a:p>
          <a:p>
            <a:pPr marL="285750" indent="-285750" algn="just">
              <a:buFont typeface="Wingdings" panose="05000000000000000000" pitchFamily="2" charset="2"/>
              <a:buChar char="q"/>
            </a:pPr>
            <a:r>
              <a:rPr lang="en-US" sz="1100" b="1" dirty="0" err="1"/>
              <a:t>Nombre-función</a:t>
            </a:r>
            <a:r>
              <a:rPr lang="en-US" sz="1100" b="1" dirty="0"/>
              <a:t> -</a:t>
            </a:r>
            <a:r>
              <a:rPr lang="en-US" sz="1100" dirty="0"/>
              <a:t> </a:t>
            </a:r>
            <a:r>
              <a:rPr lang="es-MX" sz="1100" dirty="0"/>
              <a:t>Indica el nombre de la función que se está definiendo.</a:t>
            </a:r>
          </a:p>
          <a:p>
            <a:pPr marL="285750" indent="-285750" algn="just">
              <a:buFont typeface="Wingdings" panose="05000000000000000000" pitchFamily="2" charset="2"/>
              <a:buChar char="q"/>
            </a:pPr>
            <a:r>
              <a:rPr lang="en-US" sz="1100" b="1" dirty="0" err="1"/>
              <a:t>Declaración-parámetro</a:t>
            </a:r>
            <a:r>
              <a:rPr lang="en-US" sz="1100" b="1" dirty="0"/>
              <a:t> - </a:t>
            </a:r>
            <a:r>
              <a:rPr lang="es-MX" sz="1100" dirty="0"/>
              <a:t>Identifica el número de parámetros de entrada de la función y especifica la modalidad, el nombre, el tipo de datos y el valor por omisión opcional de cada parámetro. </a:t>
            </a:r>
          </a:p>
          <a:p>
            <a:pPr algn="just"/>
            <a:r>
              <a:rPr lang="es-MX" sz="1100" b="1" dirty="0">
                <a:solidFill>
                  <a:srgbClr val="DB0B82"/>
                </a:solidFill>
              </a:rPr>
              <a:t>IN | OUT | INOUT</a:t>
            </a:r>
          </a:p>
          <a:p>
            <a:pPr algn="just"/>
            <a:r>
              <a:rPr lang="es-MX" sz="1100" dirty="0"/>
              <a:t>Especifica la modalidad del parámetro. Si la función devuelve un error, los parámetros OUT no se definen y los parámetros INOUT no cambian. El valor por omisión es IN.</a:t>
            </a:r>
          </a:p>
          <a:p>
            <a:pPr marL="285750" indent="-285750" algn="just">
              <a:buFont typeface="Wingdings" panose="05000000000000000000" pitchFamily="2" charset="2"/>
              <a:buChar char="q"/>
            </a:pPr>
            <a:r>
              <a:rPr lang="en-US" sz="1100" b="1" dirty="0" err="1"/>
              <a:t>Nombre-parámetro</a:t>
            </a:r>
            <a:r>
              <a:rPr lang="en-US" sz="1100" b="1" dirty="0"/>
              <a:t> - </a:t>
            </a:r>
            <a:r>
              <a:rPr lang="es-MX" sz="1100" dirty="0"/>
              <a:t>Especifica un nombre para el parámetro. </a:t>
            </a:r>
          </a:p>
          <a:p>
            <a:pPr marL="285750" indent="-285750" algn="just">
              <a:buFont typeface="Wingdings" panose="05000000000000000000" pitchFamily="2" charset="2"/>
              <a:buChar char="q"/>
            </a:pPr>
            <a:r>
              <a:rPr lang="es-MX" sz="1100" b="1" dirty="0"/>
              <a:t>Tipo-datos-anclados - </a:t>
            </a:r>
            <a:r>
              <a:rPr lang="es-MX" sz="1100" dirty="0"/>
              <a:t>Identifica otro objeto que se utiliza para definir el tipo de datos de parámetro. </a:t>
            </a:r>
          </a:p>
          <a:p>
            <a:pPr marL="285750" indent="-285750" algn="just">
              <a:buFont typeface="Wingdings" panose="05000000000000000000" pitchFamily="2" charset="2"/>
              <a:buChar char="q"/>
            </a:pPr>
            <a:r>
              <a:rPr lang="es-MX" sz="1100" b="1" dirty="0"/>
              <a:t>Nombre-tipo-matriz - </a:t>
            </a:r>
            <a:r>
              <a:rPr lang="es-MX" sz="1100" dirty="0"/>
              <a:t>Especifica el nombre de un tipo de matriz definido por el usuario. </a:t>
            </a:r>
          </a:p>
          <a:p>
            <a:pPr marL="285750" indent="-285750" algn="just">
              <a:buFont typeface="Wingdings" panose="05000000000000000000" pitchFamily="2" charset="2"/>
              <a:buChar char="q"/>
            </a:pPr>
            <a:r>
              <a:rPr lang="es-MX" sz="1100" b="1" dirty="0"/>
              <a:t>REF (nombre-tipo) - </a:t>
            </a:r>
            <a:r>
              <a:rPr lang="es-MX" sz="1100" dirty="0"/>
              <a:t>Especifica un tipo de referencia sin ámbito</a:t>
            </a:r>
          </a:p>
          <a:p>
            <a:pPr marL="285750" indent="-285750" algn="just">
              <a:buFont typeface="Wingdings" panose="05000000000000000000" pitchFamily="2" charset="2"/>
              <a:buChar char="q"/>
            </a:pPr>
            <a:endParaRPr lang="en-US" sz="1100" dirty="0"/>
          </a:p>
        </p:txBody>
      </p:sp>
      <p:pic>
        <p:nvPicPr>
          <p:cNvPr id="12" name="Gráfico 11">
            <a:extLst>
              <a:ext uri="{FF2B5EF4-FFF2-40B4-BE49-F238E27FC236}">
                <a16:creationId xmlns:a16="http://schemas.microsoft.com/office/drawing/2014/main" id="{D4601FCD-7559-4AC4-ACCD-54988393A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95" y="140970"/>
            <a:ext cx="270510" cy="270510"/>
          </a:xfrm>
          <a:prstGeom prst="rect">
            <a:avLst/>
          </a:prstGeom>
        </p:spPr>
      </p:pic>
      <p:sp>
        <p:nvSpPr>
          <p:cNvPr id="25" name="Elipse 24">
            <a:extLst>
              <a:ext uri="{FF2B5EF4-FFF2-40B4-BE49-F238E27FC236}">
                <a16:creationId xmlns:a16="http://schemas.microsoft.com/office/drawing/2014/main" id="{B460F2A4-3239-41EC-B48F-0111129EF14B}"/>
              </a:ext>
            </a:extLst>
          </p:cNvPr>
          <p:cNvSpPr/>
          <p:nvPr/>
        </p:nvSpPr>
        <p:spPr>
          <a:xfrm>
            <a:off x="789148" y="707782"/>
            <a:ext cx="7431537" cy="1280961"/>
          </a:xfrm>
          <a:prstGeom prst="ellipse">
            <a:avLst/>
          </a:prstGeom>
          <a:noFill/>
          <a:ln w="9525">
            <a:solidFill>
              <a:srgbClr val="F682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a:extLst>
              <a:ext uri="{FF2B5EF4-FFF2-40B4-BE49-F238E27FC236}">
                <a16:creationId xmlns:a16="http://schemas.microsoft.com/office/drawing/2014/main" id="{2959D5DF-BAFA-475F-804B-0D1DB2C9B8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551" y="3908477"/>
            <a:ext cx="411307" cy="411307"/>
          </a:xfrm>
          <a:prstGeom prst="rect">
            <a:avLst/>
          </a:prstGeom>
        </p:spPr>
      </p:pic>
      <p:pic>
        <p:nvPicPr>
          <p:cNvPr id="27" name="Gráfico 26">
            <a:extLst>
              <a:ext uri="{FF2B5EF4-FFF2-40B4-BE49-F238E27FC236}">
                <a16:creationId xmlns:a16="http://schemas.microsoft.com/office/drawing/2014/main" id="{423D09D1-0C4F-4460-905D-88F7319A03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5030" y="1535972"/>
            <a:ext cx="411307" cy="411307"/>
          </a:xfrm>
          <a:prstGeom prst="rect">
            <a:avLst/>
          </a:prstGeom>
        </p:spPr>
      </p:pic>
      <p:sp>
        <p:nvSpPr>
          <p:cNvPr id="9" name="CuadroTexto 8">
            <a:extLst>
              <a:ext uri="{FF2B5EF4-FFF2-40B4-BE49-F238E27FC236}">
                <a16:creationId xmlns:a16="http://schemas.microsoft.com/office/drawing/2014/main" id="{37E37FCE-F21F-44A1-AC8C-238999CD4BAF}"/>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09</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30856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Effect transition="in" filter="fade">
                                      <p:cBhvr>
                                        <p:cTn id="56" dur="1000"/>
                                        <p:tgtEl>
                                          <p:spTgt spid="7">
                                            <p:txEl>
                                              <p:pRg st="7" end="7"/>
                                            </p:txEl>
                                          </p:spTgt>
                                        </p:tgtEl>
                                      </p:cBhvr>
                                    </p:animEffect>
                                    <p:anim calcmode="lin" valueType="num">
                                      <p:cBhvr>
                                        <p:cTn id="57"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Effect transition="in" filter="fade">
                                      <p:cBhvr>
                                        <p:cTn id="63" dur="1000"/>
                                        <p:tgtEl>
                                          <p:spTgt spid="7">
                                            <p:txEl>
                                              <p:pRg st="8" end="8"/>
                                            </p:txEl>
                                          </p:spTgt>
                                        </p:tgtEl>
                                      </p:cBhvr>
                                    </p:animEffect>
                                    <p:anim calcmode="lin" valueType="num">
                                      <p:cBhvr>
                                        <p:cTn id="64"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Effect transition="in" filter="fade">
                                      <p:cBhvr>
                                        <p:cTn id="70" dur="1000"/>
                                        <p:tgtEl>
                                          <p:spTgt spid="7">
                                            <p:txEl>
                                              <p:pRg st="9" end="9"/>
                                            </p:txEl>
                                          </p:spTgt>
                                        </p:tgtEl>
                                      </p:cBhvr>
                                    </p:animEffect>
                                    <p:anim calcmode="lin" valueType="num">
                                      <p:cBhvr>
                                        <p:cTn id="71"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9" end="9"/>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childTnLst>
                          </p:cTn>
                        </p:par>
                        <p:par>
                          <p:cTn id="78" fill="hold">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down)">
                                      <p:cBhvr>
                                        <p:cTn id="81" dur="500"/>
                                        <p:tgtEl>
                                          <p:spTgt spid="25"/>
                                        </p:tgtEl>
                                      </p:cBhvr>
                                    </p:animEffect>
                                  </p:childTnLst>
                                </p:cTn>
                              </p:par>
                            </p:childTnLst>
                          </p:cTn>
                        </p:par>
                        <p:par>
                          <p:cTn id="82" fill="hold">
                            <p:stCondLst>
                              <p:cond delay="1500"/>
                            </p:stCondLst>
                            <p:childTnLst>
                              <p:par>
                                <p:cTn id="83" presetID="31" presetClass="entr" presetSubtype="0"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1000" fill="hold"/>
                                        <p:tgtEl>
                                          <p:spTgt spid="26"/>
                                        </p:tgtEl>
                                        <p:attrNameLst>
                                          <p:attrName>ppt_w</p:attrName>
                                        </p:attrNameLst>
                                      </p:cBhvr>
                                      <p:tavLst>
                                        <p:tav tm="0">
                                          <p:val>
                                            <p:fltVal val="0"/>
                                          </p:val>
                                        </p:tav>
                                        <p:tav tm="100000">
                                          <p:val>
                                            <p:strVal val="#ppt_w"/>
                                          </p:val>
                                        </p:tav>
                                      </p:tavLst>
                                    </p:anim>
                                    <p:anim calcmode="lin" valueType="num">
                                      <p:cBhvr>
                                        <p:cTn id="86" dur="1000" fill="hold"/>
                                        <p:tgtEl>
                                          <p:spTgt spid="26"/>
                                        </p:tgtEl>
                                        <p:attrNameLst>
                                          <p:attrName>ppt_h</p:attrName>
                                        </p:attrNameLst>
                                      </p:cBhvr>
                                      <p:tavLst>
                                        <p:tav tm="0">
                                          <p:val>
                                            <p:fltVal val="0"/>
                                          </p:val>
                                        </p:tav>
                                        <p:tav tm="100000">
                                          <p:val>
                                            <p:strVal val="#ppt_h"/>
                                          </p:val>
                                        </p:tav>
                                      </p:tavLst>
                                    </p:anim>
                                    <p:anim calcmode="lin" valueType="num">
                                      <p:cBhvr>
                                        <p:cTn id="87" dur="1000" fill="hold"/>
                                        <p:tgtEl>
                                          <p:spTgt spid="26"/>
                                        </p:tgtEl>
                                        <p:attrNameLst>
                                          <p:attrName>style.rotation</p:attrName>
                                        </p:attrNameLst>
                                      </p:cBhvr>
                                      <p:tavLst>
                                        <p:tav tm="0">
                                          <p:val>
                                            <p:fltVal val="90"/>
                                          </p:val>
                                        </p:tav>
                                        <p:tav tm="100000">
                                          <p:val>
                                            <p:fltVal val="0"/>
                                          </p:val>
                                        </p:tav>
                                      </p:tavLst>
                                    </p:anim>
                                    <p:animEffect transition="in" filter="fade">
                                      <p:cBhvr>
                                        <p:cTn id="88" dur="1000"/>
                                        <p:tgtEl>
                                          <p:spTgt spid="26"/>
                                        </p:tgtEl>
                                      </p:cBhvr>
                                    </p:animEffect>
                                  </p:childTnLst>
                                </p:cTn>
                              </p:par>
                              <p:par>
                                <p:cTn id="89" presetID="31"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p:cTn id="91" dur="1000" fill="hold"/>
                                        <p:tgtEl>
                                          <p:spTgt spid="27"/>
                                        </p:tgtEl>
                                        <p:attrNameLst>
                                          <p:attrName>ppt_w</p:attrName>
                                        </p:attrNameLst>
                                      </p:cBhvr>
                                      <p:tavLst>
                                        <p:tav tm="0">
                                          <p:val>
                                            <p:fltVal val="0"/>
                                          </p:val>
                                        </p:tav>
                                        <p:tav tm="100000">
                                          <p:val>
                                            <p:strVal val="#ppt_w"/>
                                          </p:val>
                                        </p:tav>
                                      </p:tavLst>
                                    </p:anim>
                                    <p:anim calcmode="lin" valueType="num">
                                      <p:cBhvr>
                                        <p:cTn id="92" dur="1000" fill="hold"/>
                                        <p:tgtEl>
                                          <p:spTgt spid="27"/>
                                        </p:tgtEl>
                                        <p:attrNameLst>
                                          <p:attrName>ppt_h</p:attrName>
                                        </p:attrNameLst>
                                      </p:cBhvr>
                                      <p:tavLst>
                                        <p:tav tm="0">
                                          <p:val>
                                            <p:fltVal val="0"/>
                                          </p:val>
                                        </p:tav>
                                        <p:tav tm="100000">
                                          <p:val>
                                            <p:strVal val="#ppt_h"/>
                                          </p:val>
                                        </p:tav>
                                      </p:tavLst>
                                    </p:anim>
                                    <p:anim calcmode="lin" valueType="num">
                                      <p:cBhvr>
                                        <p:cTn id="93" dur="1000" fill="hold"/>
                                        <p:tgtEl>
                                          <p:spTgt spid="27"/>
                                        </p:tgtEl>
                                        <p:attrNameLst>
                                          <p:attrName>style.rotation</p:attrName>
                                        </p:attrNameLst>
                                      </p:cBhvr>
                                      <p:tavLst>
                                        <p:tav tm="0">
                                          <p:val>
                                            <p:fltVal val="90"/>
                                          </p:val>
                                        </p:tav>
                                        <p:tav tm="100000">
                                          <p:val>
                                            <p:fltVal val="0"/>
                                          </p:val>
                                        </p:tav>
                                      </p:tavLst>
                                    </p:anim>
                                    <p:animEffect transition="in" filter="fade">
                                      <p:cBhvr>
                                        <p:cTn id="9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870005" y="689332"/>
            <a:ext cx="7350678" cy="3730268"/>
          </a:xfrm>
        </p:spPr>
        <p:txBody>
          <a:bodyPr>
            <a:normAutofit fontScale="92500"/>
          </a:bodyPr>
          <a:lstStyle/>
          <a:p>
            <a:pPr algn="just"/>
            <a:r>
              <a:rPr lang="en-US" sz="1100" b="1" dirty="0">
                <a:solidFill>
                  <a:srgbClr val="DB0B82"/>
                </a:solidFill>
              </a:rPr>
              <a:t>DEFAULT</a:t>
            </a:r>
          </a:p>
          <a:p>
            <a:pPr algn="just"/>
            <a:r>
              <a:rPr lang="es-MX" sz="1100" dirty="0"/>
              <a:t>Especifica un valor por omisión para el parámetro. El valor por omisión puede ser una constante, un registro especial, una variable global, una expresión o la palabra clave NULL. </a:t>
            </a:r>
          </a:p>
          <a:p>
            <a:pPr algn="just"/>
            <a:r>
              <a:rPr lang="es-MX" sz="1100" b="1" dirty="0">
                <a:solidFill>
                  <a:srgbClr val="DB0B82"/>
                </a:solidFill>
              </a:rPr>
              <a:t>RETURNS</a:t>
            </a:r>
          </a:p>
          <a:p>
            <a:pPr algn="just"/>
            <a:r>
              <a:rPr lang="es-MX" sz="1100" dirty="0"/>
              <a:t>Esta cláusula obligatoria identifica el tipo de salida de la función. Si el tipo de datos de la salida de la función es un tipo de datos booleano, tipo de matriz, tipo de cursor o tipo de fila, el cuerpo de la función de SQL debe ser una sentencia de SQL compuesto.</a:t>
            </a:r>
          </a:p>
          <a:p>
            <a:pPr algn="just"/>
            <a:r>
              <a:rPr lang="es-MX" sz="1100" b="1" dirty="0">
                <a:solidFill>
                  <a:srgbClr val="DB0B82"/>
                </a:solidFill>
              </a:rPr>
              <a:t>TABLE</a:t>
            </a:r>
          </a:p>
          <a:p>
            <a:pPr algn="just"/>
            <a:r>
              <a:rPr lang="es-MX" sz="1100" dirty="0"/>
              <a:t>Especifica que el resultado de la función es una tabla.</a:t>
            </a:r>
          </a:p>
          <a:p>
            <a:pPr algn="just"/>
            <a:r>
              <a:rPr lang="es-MX" sz="1100" b="1" dirty="0">
                <a:solidFill>
                  <a:srgbClr val="DB0B82"/>
                </a:solidFill>
              </a:rPr>
              <a:t>LANGUAGE SQL</a:t>
            </a:r>
          </a:p>
          <a:p>
            <a:pPr algn="just"/>
            <a:r>
              <a:rPr lang="es-MX" sz="1100" dirty="0"/>
              <a:t>Especifica que la función está escrita en SQL.</a:t>
            </a:r>
          </a:p>
          <a:p>
            <a:pPr algn="just"/>
            <a:r>
              <a:rPr lang="es-MX" sz="1100" b="1" dirty="0">
                <a:solidFill>
                  <a:srgbClr val="DB0B82"/>
                </a:solidFill>
              </a:rPr>
              <a:t>PARAMETER CCSID</a:t>
            </a:r>
          </a:p>
          <a:p>
            <a:pPr algn="just"/>
            <a:r>
              <a:rPr lang="es-MX" sz="1100" dirty="0"/>
              <a:t>Especifica el esquema de codificación que se debe utilizar para todos los datos de serie que se pasan a la función y desde ella.</a:t>
            </a:r>
          </a:p>
          <a:p>
            <a:pPr algn="just"/>
            <a:r>
              <a:rPr lang="es-MX" sz="1100" b="1" dirty="0">
                <a:solidFill>
                  <a:srgbClr val="DB0B82"/>
                </a:solidFill>
              </a:rPr>
              <a:t>EXTERNAL ACTION o NO EXTERNAL ACTION</a:t>
            </a:r>
          </a:p>
          <a:p>
            <a:pPr algn="just"/>
            <a:r>
              <a:rPr lang="es-MX" sz="1100" dirty="0"/>
              <a:t>Especifica si la función puede realizar una acción que cambie el estado de un objeto que el gestor de bases de datos no gestiona.</a:t>
            </a:r>
          </a:p>
          <a:p>
            <a:pPr algn="just"/>
            <a:r>
              <a:rPr lang="es-MX" sz="1100" b="1" dirty="0">
                <a:solidFill>
                  <a:srgbClr val="DB0B82"/>
                </a:solidFill>
              </a:rPr>
              <a:t>NOT SECURED o SECURED</a:t>
            </a:r>
          </a:p>
          <a:p>
            <a:pPr algn="just"/>
            <a:r>
              <a:rPr lang="es-MX" sz="1100" dirty="0"/>
              <a:t>Especifica si la función se considera segura para el control de acceso a filas y columnas. El valor por omisión es NOT SECURED.</a:t>
            </a:r>
            <a:endParaRPr lang="en-US" sz="1100" dirty="0"/>
          </a:p>
        </p:txBody>
      </p:sp>
      <p:pic>
        <p:nvPicPr>
          <p:cNvPr id="12" name="Gráfico 11">
            <a:extLst>
              <a:ext uri="{FF2B5EF4-FFF2-40B4-BE49-F238E27FC236}">
                <a16:creationId xmlns:a16="http://schemas.microsoft.com/office/drawing/2014/main" id="{D4601FCD-7559-4AC4-ACCD-54988393A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95" y="140970"/>
            <a:ext cx="270510" cy="270510"/>
          </a:xfrm>
          <a:prstGeom prst="rect">
            <a:avLst/>
          </a:prstGeom>
        </p:spPr>
      </p:pic>
      <p:pic>
        <p:nvPicPr>
          <p:cNvPr id="26" name="Gráfico 25">
            <a:extLst>
              <a:ext uri="{FF2B5EF4-FFF2-40B4-BE49-F238E27FC236}">
                <a16:creationId xmlns:a16="http://schemas.microsoft.com/office/drawing/2014/main" id="{2959D5DF-BAFA-475F-804B-0D1DB2C9B8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551" y="3908477"/>
            <a:ext cx="411307" cy="411307"/>
          </a:xfrm>
          <a:prstGeom prst="rect">
            <a:avLst/>
          </a:prstGeom>
        </p:spPr>
      </p:pic>
      <p:pic>
        <p:nvPicPr>
          <p:cNvPr id="27" name="Gráfico 26">
            <a:extLst>
              <a:ext uri="{FF2B5EF4-FFF2-40B4-BE49-F238E27FC236}">
                <a16:creationId xmlns:a16="http://schemas.microsoft.com/office/drawing/2014/main" id="{423D09D1-0C4F-4460-905D-88F7319A03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0683" y="411480"/>
            <a:ext cx="411307" cy="411307"/>
          </a:xfrm>
          <a:prstGeom prst="rect">
            <a:avLst/>
          </a:prstGeom>
        </p:spPr>
      </p:pic>
      <p:sp>
        <p:nvSpPr>
          <p:cNvPr id="9" name="CuadroTexto 8">
            <a:extLst>
              <a:ext uri="{FF2B5EF4-FFF2-40B4-BE49-F238E27FC236}">
                <a16:creationId xmlns:a16="http://schemas.microsoft.com/office/drawing/2014/main" id="{37E37FCE-F21F-44A1-AC8C-238999CD4BAF}"/>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09</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1052444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Effect transition="in" filter="fade">
                                      <p:cBhvr>
                                        <p:cTn id="56" dur="1000"/>
                                        <p:tgtEl>
                                          <p:spTgt spid="7">
                                            <p:txEl>
                                              <p:pRg st="7" end="7"/>
                                            </p:txEl>
                                          </p:spTgt>
                                        </p:tgtEl>
                                      </p:cBhvr>
                                    </p:animEffect>
                                    <p:anim calcmode="lin" valueType="num">
                                      <p:cBhvr>
                                        <p:cTn id="57"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Effect transition="in" filter="fade">
                                      <p:cBhvr>
                                        <p:cTn id="63" dur="1000"/>
                                        <p:tgtEl>
                                          <p:spTgt spid="7">
                                            <p:txEl>
                                              <p:pRg st="8" end="8"/>
                                            </p:txEl>
                                          </p:spTgt>
                                        </p:tgtEl>
                                      </p:cBhvr>
                                    </p:animEffect>
                                    <p:anim calcmode="lin" valueType="num">
                                      <p:cBhvr>
                                        <p:cTn id="64"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Effect transition="in" filter="fade">
                                      <p:cBhvr>
                                        <p:cTn id="70" dur="1000"/>
                                        <p:tgtEl>
                                          <p:spTgt spid="7">
                                            <p:txEl>
                                              <p:pRg st="9" end="9"/>
                                            </p:txEl>
                                          </p:spTgt>
                                        </p:tgtEl>
                                      </p:cBhvr>
                                    </p:animEffect>
                                    <p:anim calcmode="lin" valueType="num">
                                      <p:cBhvr>
                                        <p:cTn id="71"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Effect transition="in" filter="fade">
                                      <p:cBhvr>
                                        <p:cTn id="77" dur="1000"/>
                                        <p:tgtEl>
                                          <p:spTgt spid="7">
                                            <p:txEl>
                                              <p:pRg st="10" end="10"/>
                                            </p:txEl>
                                          </p:spTgt>
                                        </p:tgtEl>
                                      </p:cBhvr>
                                    </p:animEffect>
                                    <p:anim calcmode="lin" valueType="num">
                                      <p:cBhvr>
                                        <p:cTn id="78"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Effect transition="in" filter="fade">
                                      <p:cBhvr>
                                        <p:cTn id="84" dur="1000"/>
                                        <p:tgtEl>
                                          <p:spTgt spid="7">
                                            <p:txEl>
                                              <p:pRg st="11" end="11"/>
                                            </p:txEl>
                                          </p:spTgt>
                                        </p:tgtEl>
                                      </p:cBhvr>
                                    </p:animEffect>
                                    <p:anim calcmode="lin" valueType="num">
                                      <p:cBhvr>
                                        <p:cTn id="85"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Effect transition="in" filter="fade">
                                      <p:cBhvr>
                                        <p:cTn id="91" dur="1000"/>
                                        <p:tgtEl>
                                          <p:spTgt spid="7">
                                            <p:txEl>
                                              <p:pRg st="12" end="12"/>
                                            </p:txEl>
                                          </p:spTgt>
                                        </p:tgtEl>
                                      </p:cBhvr>
                                    </p:animEffect>
                                    <p:anim calcmode="lin" valueType="num">
                                      <p:cBhvr>
                                        <p:cTn id="92"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7">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Effect transition="in" filter="fade">
                                      <p:cBhvr>
                                        <p:cTn id="98" dur="1000"/>
                                        <p:tgtEl>
                                          <p:spTgt spid="7">
                                            <p:txEl>
                                              <p:pRg st="13" end="13"/>
                                            </p:txEl>
                                          </p:spTgt>
                                        </p:tgtEl>
                                      </p:cBhvr>
                                    </p:animEffect>
                                    <p:anim calcmode="lin" valueType="num">
                                      <p:cBhvr>
                                        <p:cTn id="99"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000"/>
                            </p:stCondLst>
                            <p:childTnLst>
                              <p:par>
                                <p:cTn id="102" presetID="31" presetClass="entr" presetSubtype="0" fill="hold" nodeType="after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p:cTn id="104" dur="1000" fill="hold"/>
                                        <p:tgtEl>
                                          <p:spTgt spid="26"/>
                                        </p:tgtEl>
                                        <p:attrNameLst>
                                          <p:attrName>ppt_w</p:attrName>
                                        </p:attrNameLst>
                                      </p:cBhvr>
                                      <p:tavLst>
                                        <p:tav tm="0">
                                          <p:val>
                                            <p:fltVal val="0"/>
                                          </p:val>
                                        </p:tav>
                                        <p:tav tm="100000">
                                          <p:val>
                                            <p:strVal val="#ppt_w"/>
                                          </p:val>
                                        </p:tav>
                                      </p:tavLst>
                                    </p:anim>
                                    <p:anim calcmode="lin" valueType="num">
                                      <p:cBhvr>
                                        <p:cTn id="105" dur="1000" fill="hold"/>
                                        <p:tgtEl>
                                          <p:spTgt spid="26"/>
                                        </p:tgtEl>
                                        <p:attrNameLst>
                                          <p:attrName>ppt_h</p:attrName>
                                        </p:attrNameLst>
                                      </p:cBhvr>
                                      <p:tavLst>
                                        <p:tav tm="0">
                                          <p:val>
                                            <p:fltVal val="0"/>
                                          </p:val>
                                        </p:tav>
                                        <p:tav tm="100000">
                                          <p:val>
                                            <p:strVal val="#ppt_h"/>
                                          </p:val>
                                        </p:tav>
                                      </p:tavLst>
                                    </p:anim>
                                    <p:anim calcmode="lin" valueType="num">
                                      <p:cBhvr>
                                        <p:cTn id="106" dur="1000" fill="hold"/>
                                        <p:tgtEl>
                                          <p:spTgt spid="26"/>
                                        </p:tgtEl>
                                        <p:attrNameLst>
                                          <p:attrName>style.rotation</p:attrName>
                                        </p:attrNameLst>
                                      </p:cBhvr>
                                      <p:tavLst>
                                        <p:tav tm="0">
                                          <p:val>
                                            <p:fltVal val="90"/>
                                          </p:val>
                                        </p:tav>
                                        <p:tav tm="100000">
                                          <p:val>
                                            <p:fltVal val="0"/>
                                          </p:val>
                                        </p:tav>
                                      </p:tavLst>
                                    </p:anim>
                                    <p:animEffect transition="in" filter="fade">
                                      <p:cBhvr>
                                        <p:cTn id="107" dur="1000"/>
                                        <p:tgtEl>
                                          <p:spTgt spid="26"/>
                                        </p:tgtEl>
                                      </p:cBhvr>
                                    </p:animEffect>
                                  </p:childTnLst>
                                </p:cTn>
                              </p:par>
                              <p:par>
                                <p:cTn id="108" presetID="31" presetClass="entr" presetSubtype="0" fill="hold" nodeType="with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p:cTn id="110" dur="1000" fill="hold"/>
                                        <p:tgtEl>
                                          <p:spTgt spid="27"/>
                                        </p:tgtEl>
                                        <p:attrNameLst>
                                          <p:attrName>ppt_w</p:attrName>
                                        </p:attrNameLst>
                                      </p:cBhvr>
                                      <p:tavLst>
                                        <p:tav tm="0">
                                          <p:val>
                                            <p:fltVal val="0"/>
                                          </p:val>
                                        </p:tav>
                                        <p:tav tm="100000">
                                          <p:val>
                                            <p:strVal val="#ppt_w"/>
                                          </p:val>
                                        </p:tav>
                                      </p:tavLst>
                                    </p:anim>
                                    <p:anim calcmode="lin" valueType="num">
                                      <p:cBhvr>
                                        <p:cTn id="111" dur="1000" fill="hold"/>
                                        <p:tgtEl>
                                          <p:spTgt spid="27"/>
                                        </p:tgtEl>
                                        <p:attrNameLst>
                                          <p:attrName>ppt_h</p:attrName>
                                        </p:attrNameLst>
                                      </p:cBhvr>
                                      <p:tavLst>
                                        <p:tav tm="0">
                                          <p:val>
                                            <p:fltVal val="0"/>
                                          </p:val>
                                        </p:tav>
                                        <p:tav tm="100000">
                                          <p:val>
                                            <p:strVal val="#ppt_h"/>
                                          </p:val>
                                        </p:tav>
                                      </p:tavLst>
                                    </p:anim>
                                    <p:anim calcmode="lin" valueType="num">
                                      <p:cBhvr>
                                        <p:cTn id="112" dur="1000" fill="hold"/>
                                        <p:tgtEl>
                                          <p:spTgt spid="27"/>
                                        </p:tgtEl>
                                        <p:attrNameLst>
                                          <p:attrName>style.rotation</p:attrName>
                                        </p:attrNameLst>
                                      </p:cBhvr>
                                      <p:tavLst>
                                        <p:tav tm="0">
                                          <p:val>
                                            <p:fltVal val="90"/>
                                          </p:val>
                                        </p:tav>
                                        <p:tav tm="100000">
                                          <p:val>
                                            <p:fltVal val="0"/>
                                          </p:val>
                                        </p:tav>
                                      </p:tavLst>
                                    </p:anim>
                                    <p:animEffect transition="in" filter="fade">
                                      <p:cBhvr>
                                        <p:cTn id="113"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852D6-A72B-4156-AF23-4EF48A92F51D}"/>
              </a:ext>
            </a:extLst>
          </p:cNvPr>
          <p:cNvSpPr>
            <a:spLocks noGrp="1"/>
          </p:cNvSpPr>
          <p:nvPr>
            <p:ph type="title"/>
          </p:nvPr>
        </p:nvSpPr>
        <p:spPr/>
        <p:txBody>
          <a:bodyPr/>
          <a:lstStyle/>
          <a:p>
            <a:r>
              <a:rPr lang="es-MX" sz="2800" dirty="0"/>
              <a:t>¿Cómo </a:t>
            </a:r>
            <a:r>
              <a:rPr lang="es-MX" sz="2800" dirty="0" err="1"/>
              <a:t>crear,modificar</a:t>
            </a:r>
            <a:r>
              <a:rPr lang="es-MX" sz="2800" dirty="0"/>
              <a:t> y cómo eliminar una función?</a:t>
            </a:r>
            <a:endParaRPr lang="en-US" sz="2800" dirty="0"/>
          </a:p>
        </p:txBody>
      </p:sp>
      <p:sp>
        <p:nvSpPr>
          <p:cNvPr id="7" name="Google Shape;549;p53">
            <a:extLst>
              <a:ext uri="{FF2B5EF4-FFF2-40B4-BE49-F238E27FC236}">
                <a16:creationId xmlns:a16="http://schemas.microsoft.com/office/drawing/2014/main" id="{CA848B6E-0E45-4285-8030-D7BDE60566D3}"/>
              </a:ext>
            </a:extLst>
          </p:cNvPr>
          <p:cNvSpPr txBox="1"/>
          <p:nvPr/>
        </p:nvSpPr>
        <p:spPr>
          <a:xfrm>
            <a:off x="3072000" y="4053111"/>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dirty="0">
                <a:latin typeface="Darker Grotesque" pitchFamily="2" charset="0"/>
                <a:ea typeface="Anaheim"/>
                <a:cs typeface="Anaheim"/>
                <a:sym typeface="Anaheim"/>
              </a:rPr>
              <a:t>Please keep this slide for attribution</a:t>
            </a:r>
            <a:endParaRPr sz="1200" dirty="0">
              <a:latin typeface="Darker Grotesque" pitchFamily="2" charset="0"/>
              <a:ea typeface="Anaheim"/>
              <a:cs typeface="Anaheim"/>
              <a:sym typeface="Anaheim"/>
            </a:endParaRPr>
          </a:p>
        </p:txBody>
      </p:sp>
      <p:sp>
        <p:nvSpPr>
          <p:cNvPr id="35" name="Elipse 34">
            <a:extLst>
              <a:ext uri="{FF2B5EF4-FFF2-40B4-BE49-F238E27FC236}">
                <a16:creationId xmlns:a16="http://schemas.microsoft.com/office/drawing/2014/main" id="{1CF92903-0769-4C9E-9B76-33C4A6C7A79F}"/>
              </a:ext>
            </a:extLst>
          </p:cNvPr>
          <p:cNvSpPr/>
          <p:nvPr/>
        </p:nvSpPr>
        <p:spPr>
          <a:xfrm>
            <a:off x="901171" y="637362"/>
            <a:ext cx="7341658" cy="103820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8" name="Gráfico 47">
            <a:extLst>
              <a:ext uri="{FF2B5EF4-FFF2-40B4-BE49-F238E27FC236}">
                <a16:creationId xmlns:a16="http://schemas.microsoft.com/office/drawing/2014/main" id="{2241D294-45B7-417A-BDE0-0172FA6697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986" y="1525944"/>
            <a:ext cx="382278" cy="382278"/>
          </a:xfrm>
          <a:prstGeom prst="rect">
            <a:avLst/>
          </a:prstGeom>
        </p:spPr>
      </p:pic>
      <p:pic>
        <p:nvPicPr>
          <p:cNvPr id="52" name="Gráfico 51">
            <a:extLst>
              <a:ext uri="{FF2B5EF4-FFF2-40B4-BE49-F238E27FC236}">
                <a16:creationId xmlns:a16="http://schemas.microsoft.com/office/drawing/2014/main" id="{75FD141E-D954-4A3C-BBF5-6B218B6E55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7916" y="3472175"/>
            <a:ext cx="270510" cy="270510"/>
          </a:xfrm>
          <a:prstGeom prst="rect">
            <a:avLst/>
          </a:prstGeom>
        </p:spPr>
      </p:pic>
      <p:sp>
        <p:nvSpPr>
          <p:cNvPr id="19" name="CuadroTexto 18">
            <a:extLst>
              <a:ext uri="{FF2B5EF4-FFF2-40B4-BE49-F238E27FC236}">
                <a16:creationId xmlns:a16="http://schemas.microsoft.com/office/drawing/2014/main" id="{D04219E3-7331-46AF-B561-B07A192AF74D}"/>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3200" dirty="0">
                <a:solidFill>
                  <a:srgbClr val="313131"/>
                </a:solidFill>
                <a:latin typeface="Darker Grotesque"/>
              </a:rPr>
              <a:t>1</a:t>
            </a:r>
            <a:r>
              <a:rPr lang="es-ES" sz="3200" dirty="0">
                <a:solidFill>
                  <a:srgbClr val="313131"/>
                </a:solidFill>
                <a:latin typeface="Darker Grotesque"/>
              </a:rPr>
              <a:t>0</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3" name="Marcador de texto 2">
            <a:extLst>
              <a:ext uri="{FF2B5EF4-FFF2-40B4-BE49-F238E27FC236}">
                <a16:creationId xmlns:a16="http://schemas.microsoft.com/office/drawing/2014/main" id="{13E9CD09-3369-4EC9-ADBF-CD0F1688F3F9}"/>
              </a:ext>
            </a:extLst>
          </p:cNvPr>
          <p:cNvSpPr>
            <a:spLocks noGrp="1"/>
          </p:cNvSpPr>
          <p:nvPr>
            <p:ph type="body" sz="half" idx="2"/>
          </p:nvPr>
        </p:nvSpPr>
        <p:spPr>
          <a:xfrm>
            <a:off x="2147039" y="1823681"/>
            <a:ext cx="4849922" cy="2650152"/>
          </a:xfrm>
          <a:solidFill>
            <a:schemeClr val="tx2">
              <a:lumMod val="20000"/>
              <a:lumOff val="80000"/>
            </a:schemeClr>
          </a:solidFill>
        </p:spPr>
        <p:txBody>
          <a:bodyPr/>
          <a:lstStyle/>
          <a:p>
            <a:pPr marL="285750" indent="-285750" algn="l">
              <a:buFont typeface="Courier New" panose="02070309020205020404" pitchFamily="49" charset="0"/>
              <a:buChar char="o"/>
            </a:pPr>
            <a:r>
              <a:rPr lang="es-MX" sz="1000" b="1" dirty="0">
                <a:solidFill>
                  <a:srgbClr val="DB0B82"/>
                </a:solidFill>
              </a:rPr>
              <a:t>CREAR</a:t>
            </a:r>
          </a:p>
          <a:p>
            <a:pPr algn="l"/>
            <a:r>
              <a:rPr lang="en-US" sz="1000" dirty="0">
                <a:highlight>
                  <a:srgbClr val="00FF00"/>
                </a:highlight>
              </a:rPr>
              <a:t>CREATE</a:t>
            </a:r>
            <a:r>
              <a:rPr lang="en-US" sz="1000" dirty="0"/>
              <a:t> FUNCTION </a:t>
            </a:r>
            <a:r>
              <a:rPr lang="en-US" sz="1000" dirty="0" err="1"/>
              <a:t>mostrar</a:t>
            </a:r>
            <a:r>
              <a:rPr lang="en-US" sz="1000" dirty="0"/>
              <a:t>(</a:t>
            </a:r>
            <a:r>
              <a:rPr lang="es-MX" sz="1000" dirty="0"/>
              <a:t>genero </a:t>
            </a:r>
            <a:r>
              <a:rPr lang="es-MX" sz="1000" dirty="0" err="1"/>
              <a:t>varchar</a:t>
            </a:r>
            <a:r>
              <a:rPr lang="es-MX" sz="1000" dirty="0"/>
              <a:t> (50), edad </a:t>
            </a:r>
            <a:r>
              <a:rPr lang="es-MX" sz="1000" dirty="0" err="1"/>
              <a:t>int</a:t>
            </a:r>
            <a:r>
              <a:rPr lang="es-MX" sz="1000" dirty="0"/>
              <a:t> </a:t>
            </a:r>
            <a:r>
              <a:rPr lang="en-US" sz="1000" dirty="0"/>
              <a:t>)</a:t>
            </a:r>
          </a:p>
          <a:p>
            <a:pPr algn="l"/>
            <a:r>
              <a:rPr lang="es-MX" sz="1000" dirty="0"/>
              <a:t>RETURNS </a:t>
            </a:r>
            <a:r>
              <a:rPr lang="es-MX" sz="1000" dirty="0" err="1"/>
              <a:t>int</a:t>
            </a:r>
            <a:endParaRPr lang="es-MX" sz="1000" dirty="0"/>
          </a:p>
          <a:p>
            <a:pPr algn="l"/>
            <a:r>
              <a:rPr lang="es-MX" sz="1000" dirty="0"/>
              <a:t>BEGIN</a:t>
            </a:r>
          </a:p>
          <a:p>
            <a:pPr algn="l"/>
            <a:r>
              <a:rPr lang="es-MX" sz="1000" dirty="0"/>
              <a:t>    RETURN (</a:t>
            </a:r>
            <a:r>
              <a:rPr lang="es-MX" sz="1000" dirty="0" err="1"/>
              <a:t>select</a:t>
            </a:r>
            <a:r>
              <a:rPr lang="es-MX" sz="1000" dirty="0"/>
              <a:t> sum(</a:t>
            </a:r>
            <a:r>
              <a:rPr lang="es-MX" sz="1000" dirty="0" err="1"/>
              <a:t>est.edad</a:t>
            </a:r>
            <a:r>
              <a:rPr lang="es-MX" sz="1000" dirty="0"/>
              <a:t>)</a:t>
            </a:r>
          </a:p>
          <a:p>
            <a:pPr algn="l"/>
            <a:r>
              <a:rPr lang="es-MX" sz="1000" dirty="0"/>
              <a:t>        FROM estudiantes as </a:t>
            </a:r>
            <a:r>
              <a:rPr lang="es-MX" sz="1000" dirty="0" err="1"/>
              <a:t>est</a:t>
            </a:r>
            <a:endParaRPr lang="es-MX" sz="1000" dirty="0"/>
          </a:p>
          <a:p>
            <a:pPr algn="l"/>
            <a:r>
              <a:rPr lang="es-MX" sz="1000" dirty="0"/>
              <a:t>        WHERE </a:t>
            </a:r>
            <a:r>
              <a:rPr lang="es-MX" sz="1000" dirty="0" err="1"/>
              <a:t>est.genero</a:t>
            </a:r>
            <a:r>
              <a:rPr lang="es-MX" sz="1000" dirty="0"/>
              <a:t> = genero and </a:t>
            </a:r>
            <a:r>
              <a:rPr lang="es-MX" sz="1000" dirty="0" err="1"/>
              <a:t>est.edad</a:t>
            </a:r>
            <a:r>
              <a:rPr lang="es-MX" sz="1000" dirty="0"/>
              <a:t> &gt; edad);</a:t>
            </a:r>
          </a:p>
          <a:p>
            <a:pPr algn="l"/>
            <a:r>
              <a:rPr lang="es-MX" sz="1000" dirty="0"/>
              <a:t>END;</a:t>
            </a:r>
          </a:p>
          <a:p>
            <a:pPr algn="l"/>
            <a:endParaRPr lang="es-MX" sz="1000" dirty="0"/>
          </a:p>
          <a:p>
            <a:pPr algn="l"/>
            <a:r>
              <a:rPr lang="es-MX" sz="1000" dirty="0"/>
              <a:t>SELECT </a:t>
            </a:r>
            <a:r>
              <a:rPr lang="es-MX" sz="1000" dirty="0" err="1"/>
              <a:t>e.nonbre</a:t>
            </a:r>
            <a:r>
              <a:rPr lang="es-MX" sz="1000" dirty="0"/>
              <a:t>, </a:t>
            </a:r>
            <a:r>
              <a:rPr lang="es-MX" sz="1000" dirty="0" err="1"/>
              <a:t>e.apellido</a:t>
            </a:r>
            <a:r>
              <a:rPr lang="es-MX" sz="1000" dirty="0"/>
              <a:t>, </a:t>
            </a:r>
            <a:r>
              <a:rPr lang="es-MX" sz="1000" dirty="0" err="1"/>
              <a:t>i.semsetre</a:t>
            </a:r>
            <a:endParaRPr lang="es-MX" sz="1000" dirty="0"/>
          </a:p>
          <a:p>
            <a:pPr algn="l"/>
            <a:r>
              <a:rPr lang="es-MX" sz="1000" dirty="0"/>
              <a:t>FROM estudiantes as e</a:t>
            </a:r>
          </a:p>
          <a:p>
            <a:pPr algn="l"/>
            <a:r>
              <a:rPr lang="es-MX" sz="1000" dirty="0"/>
              <a:t>INNER JOIN </a:t>
            </a:r>
            <a:r>
              <a:rPr lang="es-MX" sz="1000" dirty="0" err="1"/>
              <a:t>inscripcion</a:t>
            </a:r>
            <a:r>
              <a:rPr lang="es-MX" sz="1000" dirty="0"/>
              <a:t> as i </a:t>
            </a:r>
            <a:r>
              <a:rPr lang="es-MX" sz="1000" dirty="0" err="1"/>
              <a:t>on</a:t>
            </a:r>
            <a:r>
              <a:rPr lang="es-MX" sz="1000" dirty="0"/>
              <a:t> </a:t>
            </a:r>
            <a:r>
              <a:rPr lang="es-MX" sz="1000" dirty="0" err="1"/>
              <a:t>e.id_estudiante</a:t>
            </a:r>
            <a:r>
              <a:rPr lang="es-MX" sz="1000" dirty="0"/>
              <a:t> = </a:t>
            </a:r>
            <a:r>
              <a:rPr lang="es-MX" sz="1000" dirty="0" err="1"/>
              <a:t>i.id_estudiante</a:t>
            </a:r>
            <a:endParaRPr lang="es-MX" sz="1000" dirty="0"/>
          </a:p>
          <a:p>
            <a:pPr algn="l"/>
            <a:r>
              <a:rPr lang="fi-FI" sz="1000" dirty="0"/>
              <a:t>INNER JOIN materia as m on i.id_materia = m.id_materia</a:t>
            </a:r>
            <a:endParaRPr lang="es-MX" sz="1000" dirty="0"/>
          </a:p>
          <a:p>
            <a:pPr algn="l"/>
            <a:r>
              <a:rPr lang="es-MX" sz="1000" dirty="0"/>
              <a:t>WHERE mostrar('masculino', 10) % 2 = 0 and </a:t>
            </a:r>
            <a:r>
              <a:rPr lang="es-MX" sz="1000" dirty="0" err="1"/>
              <a:t>e.genero</a:t>
            </a:r>
            <a:r>
              <a:rPr lang="es-MX" sz="1000" dirty="0"/>
              <a:t> = 'masculino' and </a:t>
            </a:r>
            <a:r>
              <a:rPr lang="es-MX" sz="1000" dirty="0" err="1"/>
              <a:t>e.edad</a:t>
            </a:r>
            <a:r>
              <a:rPr lang="es-MX" sz="1000" dirty="0"/>
              <a:t> &gt; 10</a:t>
            </a:r>
          </a:p>
          <a:p>
            <a:pPr marL="285750" indent="-285750" algn="l">
              <a:buFont typeface="Courier New" panose="02070309020205020404" pitchFamily="49" charset="0"/>
              <a:buChar char="o"/>
            </a:pPr>
            <a:r>
              <a:rPr lang="es-MX" sz="1000" b="1" dirty="0">
                <a:solidFill>
                  <a:srgbClr val="DB0B82"/>
                </a:solidFill>
              </a:rPr>
              <a:t>MODIFICAR</a:t>
            </a:r>
          </a:p>
          <a:p>
            <a:pPr algn="l"/>
            <a:r>
              <a:rPr lang="en-US" sz="1000" dirty="0">
                <a:highlight>
                  <a:srgbClr val="00FF00"/>
                </a:highlight>
              </a:rPr>
              <a:t>CREATE OR REPLACE </a:t>
            </a:r>
            <a:r>
              <a:rPr lang="en-US" sz="1000" dirty="0"/>
              <a:t>FUNCTION </a:t>
            </a:r>
            <a:r>
              <a:rPr lang="en-US" sz="1000" dirty="0" err="1"/>
              <a:t>mostrar</a:t>
            </a:r>
            <a:r>
              <a:rPr lang="en-US" sz="1000" dirty="0"/>
              <a:t>(…)</a:t>
            </a:r>
          </a:p>
          <a:p>
            <a:pPr algn="l"/>
            <a:r>
              <a:rPr lang="en-US" sz="1000" dirty="0"/>
              <a:t>…</a:t>
            </a:r>
            <a:endParaRPr lang="es-MX" sz="1000" dirty="0"/>
          </a:p>
          <a:p>
            <a:pPr marL="285750" indent="-285750" algn="l">
              <a:buFont typeface="Courier New" panose="02070309020205020404" pitchFamily="49" charset="0"/>
              <a:buChar char="o"/>
            </a:pPr>
            <a:r>
              <a:rPr lang="es-MX" sz="1000" b="1" dirty="0">
                <a:solidFill>
                  <a:srgbClr val="DB0B82"/>
                </a:solidFill>
              </a:rPr>
              <a:t>ELIMINAR</a:t>
            </a:r>
          </a:p>
          <a:p>
            <a:pPr algn="l"/>
            <a:r>
              <a:rPr lang="es-MX" sz="1000" dirty="0">
                <a:highlight>
                  <a:srgbClr val="00FF00"/>
                </a:highlight>
              </a:rPr>
              <a:t>DROP</a:t>
            </a:r>
            <a:r>
              <a:rPr lang="es-MX" sz="1000" dirty="0"/>
              <a:t> FUNCTION mostrar;</a:t>
            </a:r>
          </a:p>
        </p:txBody>
      </p:sp>
    </p:spTree>
    <p:extLst>
      <p:ext uri="{BB962C8B-B14F-4D97-AF65-F5344CB8AC3E}">
        <p14:creationId xmlns:p14="http://schemas.microsoft.com/office/powerpoint/2010/main" val="1323290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p:txBody>
          <a:bodyPr/>
          <a:lstStyle/>
          <a:p>
            <a:r>
              <a:rPr lang="en-US" sz="6000" dirty="0"/>
              <a:t>PARTE PRACTICA</a:t>
            </a:r>
          </a:p>
        </p:txBody>
      </p:sp>
      <p:sp>
        <p:nvSpPr>
          <p:cNvPr id="15" name="Elipse 14">
            <a:extLst>
              <a:ext uri="{FF2B5EF4-FFF2-40B4-BE49-F238E27FC236}">
                <a16:creationId xmlns:a16="http://schemas.microsoft.com/office/drawing/2014/main" id="{2DAAC10C-CB40-4F33-A7BB-A89A5444EC95}"/>
              </a:ext>
            </a:extLst>
          </p:cNvPr>
          <p:cNvSpPr/>
          <p:nvPr/>
        </p:nvSpPr>
        <p:spPr>
          <a:xfrm>
            <a:off x="1325068" y="1256297"/>
            <a:ext cx="6493864" cy="2630905"/>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9713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358C895-37EF-4C04-9DA4-E20B737FA01F}"/>
              </a:ext>
            </a:extLst>
          </p:cNvPr>
          <p:cNvSpPr>
            <a:spLocks noGrp="1"/>
          </p:cNvSpPr>
          <p:nvPr>
            <p:ph type="title"/>
          </p:nvPr>
        </p:nvSpPr>
        <p:spPr>
          <a:xfrm>
            <a:off x="818148" y="559458"/>
            <a:ext cx="7696200" cy="715566"/>
          </a:xfrm>
        </p:spPr>
        <p:txBody>
          <a:bodyPr/>
          <a:lstStyle/>
          <a:p>
            <a:r>
              <a:rPr lang="es-MX" sz="1800" dirty="0"/>
              <a:t>Crear las tablas y 2 registros para cada tabla para el siguiente modelo ER.</a:t>
            </a:r>
            <a:endParaRPr lang="es-ES" sz="1800" dirty="0"/>
          </a:p>
        </p:txBody>
      </p:sp>
      <p:cxnSp>
        <p:nvCxnSpPr>
          <p:cNvPr id="6" name="Conector recto 5">
            <a:extLst>
              <a:ext uri="{FF2B5EF4-FFF2-40B4-BE49-F238E27FC236}">
                <a16:creationId xmlns:a16="http://schemas.microsoft.com/office/drawing/2014/main" id="{F625AAB7-3E12-4486-BD87-7F53BDADA907}"/>
              </a:ext>
            </a:extLst>
          </p:cNvPr>
          <p:cNvCxnSpPr>
            <a:cxnSpLocks/>
          </p:cNvCxnSpPr>
          <p:nvPr/>
        </p:nvCxnSpPr>
        <p:spPr>
          <a:xfrm flipH="1">
            <a:off x="723900" y="1201126"/>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8" name="Elipse 17">
            <a:extLst>
              <a:ext uri="{FF2B5EF4-FFF2-40B4-BE49-F238E27FC236}">
                <a16:creationId xmlns:a16="http://schemas.microsoft.com/office/drawing/2014/main" id="{CC9F7D4E-F0A6-4FF4-9489-15CCFFD87DE7}"/>
              </a:ext>
            </a:extLst>
          </p:cNvPr>
          <p:cNvSpPr/>
          <p:nvPr/>
        </p:nvSpPr>
        <p:spPr>
          <a:xfrm>
            <a:off x="818148" y="631493"/>
            <a:ext cx="7601952" cy="51551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4AE35755-4992-4010-9929-7EE3D4671AD7}"/>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11</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3" name="Imagen 2">
            <a:extLst>
              <a:ext uri="{FF2B5EF4-FFF2-40B4-BE49-F238E27FC236}">
                <a16:creationId xmlns:a16="http://schemas.microsoft.com/office/drawing/2014/main" id="{5DA7C064-D4A5-4E8F-AADB-5F3137D77B9D}"/>
              </a:ext>
            </a:extLst>
          </p:cNvPr>
          <p:cNvPicPr>
            <a:picLocks noChangeAspect="1"/>
          </p:cNvPicPr>
          <p:nvPr/>
        </p:nvPicPr>
        <p:blipFill>
          <a:blip r:embed="rId2"/>
          <a:stretch>
            <a:fillRect/>
          </a:stretch>
        </p:blipFill>
        <p:spPr>
          <a:xfrm>
            <a:off x="4957010" y="1377977"/>
            <a:ext cx="3280610" cy="3134030"/>
          </a:xfrm>
          <a:prstGeom prst="rect">
            <a:avLst/>
          </a:prstGeom>
        </p:spPr>
      </p:pic>
      <p:sp>
        <p:nvSpPr>
          <p:cNvPr id="21" name="Rectangle 1">
            <a:extLst>
              <a:ext uri="{FF2B5EF4-FFF2-40B4-BE49-F238E27FC236}">
                <a16:creationId xmlns:a16="http://schemas.microsoft.com/office/drawing/2014/main" id="{440B0301-5335-48A0-AB5F-F81D3312B9DA}"/>
              </a:ext>
            </a:extLst>
          </p:cNvPr>
          <p:cNvSpPr>
            <a:spLocks noChangeArrowheads="1"/>
          </p:cNvSpPr>
          <p:nvPr/>
        </p:nvSpPr>
        <p:spPr bwMode="auto">
          <a:xfrm>
            <a:off x="1058780" y="1347059"/>
            <a:ext cx="351322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CC7832"/>
                </a:solidFill>
                <a:effectLst/>
                <a:latin typeface="JetBrains Mono"/>
              </a:rPr>
              <a:t>CREATE DATABASE </a:t>
            </a:r>
            <a:r>
              <a:rPr kumimoji="0" lang="es-ES" altLang="es-ES" sz="800" b="0" i="0" u="none" strike="noStrike" cap="none" normalizeH="0" baseline="0" dirty="0">
                <a:ln>
                  <a:noFill/>
                </a:ln>
                <a:solidFill>
                  <a:srgbClr val="A9B7C6"/>
                </a:solidFill>
                <a:effectLst/>
                <a:latin typeface="JetBrains Mono"/>
              </a:rPr>
              <a:t>POLLOS_COPA</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USE </a:t>
            </a:r>
            <a:r>
              <a:rPr kumimoji="0" lang="es-ES" altLang="es-ES" sz="800" b="0" i="0" u="none" strike="noStrike" cap="none" normalizeH="0" baseline="0" dirty="0">
                <a:ln>
                  <a:noFill/>
                </a:ln>
                <a:solidFill>
                  <a:srgbClr val="A9B7C6"/>
                </a:solidFill>
                <a:effectLst/>
                <a:latin typeface="JetBrains Mono"/>
              </a:rPr>
              <a:t>POLLOS_COPA</a:t>
            </a:r>
            <a:br>
              <a:rPr kumimoji="0" lang="es-ES" altLang="es-ES" sz="800" b="0" i="0" u="none" strike="noStrike" cap="none" normalizeH="0" baseline="0" dirty="0">
                <a:ln>
                  <a:noFill/>
                </a:ln>
                <a:solidFill>
                  <a:srgbClr val="A9B7C6"/>
                </a:solidFill>
                <a:effectLst/>
                <a:latin typeface="JetBrains Mono"/>
              </a:rPr>
            </a:b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CREATE TABLE </a:t>
            </a:r>
            <a:r>
              <a:rPr kumimoji="0" lang="es-ES" altLang="es-ES" sz="800" b="0" i="0" u="none" strike="noStrike" cap="none" normalizeH="0" baseline="0" dirty="0">
                <a:ln>
                  <a:noFill/>
                </a:ln>
                <a:solidFill>
                  <a:srgbClr val="A9B7C6"/>
                </a:solidFill>
                <a:effectLst/>
                <a:latin typeface="JetBrains Mono"/>
              </a:rPr>
              <a:t>CLIENTE(</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ID_CLIENTE </a:t>
            </a:r>
            <a:r>
              <a:rPr kumimoji="0" lang="es-ES" altLang="es-ES" sz="800" b="0" i="0" u="none" strike="noStrike" cap="none" normalizeH="0" baseline="0" dirty="0">
                <a:ln>
                  <a:noFill/>
                </a:ln>
                <a:solidFill>
                  <a:srgbClr val="CC7832"/>
                </a:solidFill>
                <a:effectLst/>
                <a:latin typeface="JetBrains Mono"/>
              </a:rPr>
              <a:t>INT PRIMARY KEY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FULLNAME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LASTNAME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EDAD </a:t>
            </a:r>
            <a:r>
              <a:rPr kumimoji="0" lang="es-ES" altLang="es-ES" sz="800" b="0" i="0" u="none" strike="noStrike" cap="none" normalizeH="0" baseline="0" dirty="0">
                <a:ln>
                  <a:noFill/>
                </a:ln>
                <a:solidFill>
                  <a:srgbClr val="CC7832"/>
                </a:solidFill>
                <a:effectLst/>
                <a:latin typeface="JetBrains Mono"/>
              </a:rPr>
              <a:t>INT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DOMICILIO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CREATE TABLE </a:t>
            </a:r>
            <a:r>
              <a:rPr kumimoji="0" lang="es-ES" altLang="es-ES" sz="800" b="0" i="0" u="none" strike="noStrike" cap="none" normalizeH="0" baseline="0" dirty="0">
                <a:ln>
                  <a:noFill/>
                </a:ln>
                <a:solidFill>
                  <a:srgbClr val="A9B7C6"/>
                </a:solidFill>
                <a:effectLst/>
                <a:latin typeface="JetBrains Mono"/>
              </a:rPr>
              <a:t>PEDIDO (</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ID_PEDIDO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PRIMARY KEY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ARTICULO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COSTO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FECHA </a:t>
            </a:r>
            <a:r>
              <a:rPr kumimoji="0" lang="es-ES" altLang="es-ES" sz="800" b="0" i="0" u="none" strike="noStrike" cap="none" normalizeH="0" baseline="0" dirty="0">
                <a:ln>
                  <a:noFill/>
                </a:ln>
                <a:solidFill>
                  <a:srgbClr val="CC7832"/>
                </a:solidFill>
                <a:effectLst/>
                <a:latin typeface="JetBrains Mono"/>
              </a:rPr>
              <a:t>INT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CREATE TABLE </a:t>
            </a:r>
            <a:r>
              <a:rPr kumimoji="0" lang="es-ES" altLang="es-ES" sz="800" b="0" i="0" u="none" strike="noStrike" cap="none" normalizeH="0" baseline="0" dirty="0">
                <a:ln>
                  <a:noFill/>
                </a:ln>
                <a:solidFill>
                  <a:srgbClr val="A9B7C6"/>
                </a:solidFill>
                <a:effectLst/>
                <a:latin typeface="JetBrains Mono"/>
              </a:rPr>
              <a:t>DETALLE_PEDIDO (</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ID_DETALLE_PEDIDO </a:t>
            </a:r>
            <a:r>
              <a:rPr kumimoji="0" lang="es-ES" altLang="es-ES" sz="800" b="0" i="0" u="none" strike="noStrike" cap="none" normalizeH="0" baseline="0" dirty="0">
                <a:ln>
                  <a:noFill/>
                </a:ln>
                <a:solidFill>
                  <a:srgbClr val="CC7832"/>
                </a:solidFill>
                <a:effectLst/>
                <a:latin typeface="JetBrains Mono"/>
              </a:rPr>
              <a:t>INT AUTO_INCREMENT PRIMARY KEY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ID_CLIENTE </a:t>
            </a:r>
            <a:r>
              <a:rPr kumimoji="0" lang="es-ES" altLang="es-ES" sz="800" b="0" i="0" u="none" strike="noStrike" cap="none" normalizeH="0" baseline="0" dirty="0">
                <a:ln>
                  <a:noFill/>
                </a:ln>
                <a:solidFill>
                  <a:srgbClr val="CC7832"/>
                </a:solidFill>
                <a:effectLst/>
                <a:latin typeface="JetBrains Mono"/>
              </a:rPr>
              <a:t>INT 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ID_PEDIDO </a:t>
            </a:r>
            <a:r>
              <a:rPr kumimoji="0" lang="es-ES" altLang="es-ES" sz="800" b="0" i="0" u="none" strike="noStrike" cap="none" normalizeH="0" baseline="0" dirty="0">
                <a:ln>
                  <a:noFill/>
                </a:ln>
                <a:solidFill>
                  <a:srgbClr val="CC7832"/>
                </a:solidFill>
                <a:effectLst/>
                <a:latin typeface="JetBrains Mono"/>
              </a:rPr>
              <a:t>VARCHAR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50</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NOT NULL,</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FOREIGN KEY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9876AA"/>
                </a:solidFill>
                <a:effectLst/>
                <a:latin typeface="JetBrains Mono"/>
              </a:rPr>
              <a:t>ID_CLIENTE</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REFERENCES </a:t>
            </a:r>
            <a:r>
              <a:rPr kumimoji="0" lang="es-ES" altLang="es-ES" sz="800" b="0" i="0" u="none" strike="noStrike" cap="none" normalizeH="0" baseline="0" dirty="0">
                <a:ln>
                  <a:noFill/>
                </a:ln>
                <a:solidFill>
                  <a:srgbClr val="A9B7C6"/>
                </a:solidFill>
                <a:effectLst/>
                <a:latin typeface="JetBrains Mono"/>
              </a:rPr>
              <a:t>CLIENTE (</a:t>
            </a:r>
            <a:r>
              <a:rPr kumimoji="0" lang="es-ES" altLang="es-ES" sz="800" b="0" i="0" u="none" strike="noStrike" cap="none" normalizeH="0" baseline="0" dirty="0">
                <a:ln>
                  <a:noFill/>
                </a:ln>
                <a:solidFill>
                  <a:srgbClr val="9876AA"/>
                </a:solidFill>
                <a:effectLst/>
                <a:latin typeface="JetBrains Mono"/>
              </a:rPr>
              <a:t>ID_CLIENTE</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FOREIGN KEY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9876AA"/>
                </a:solidFill>
                <a:effectLst/>
                <a:latin typeface="JetBrains Mono"/>
              </a:rPr>
              <a:t>ID_PEDIDO</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REFERENCES </a:t>
            </a:r>
            <a:r>
              <a:rPr kumimoji="0" lang="es-ES" altLang="es-ES" sz="800" b="0" i="0" u="none" strike="noStrike" cap="none" normalizeH="0" baseline="0" dirty="0">
                <a:ln>
                  <a:noFill/>
                </a:ln>
                <a:solidFill>
                  <a:srgbClr val="A9B7C6"/>
                </a:solidFill>
                <a:effectLst/>
                <a:latin typeface="JetBrains Mono"/>
              </a:rPr>
              <a:t>PEDIDO (</a:t>
            </a:r>
            <a:r>
              <a:rPr kumimoji="0" lang="es-ES" altLang="es-ES" sz="800" b="0" i="0" u="none" strike="noStrike" cap="none" normalizeH="0" baseline="0" dirty="0">
                <a:ln>
                  <a:noFill/>
                </a:ln>
                <a:solidFill>
                  <a:srgbClr val="9876AA"/>
                </a:solidFill>
                <a:effectLst/>
                <a:latin typeface="JetBrains Mono"/>
              </a:rPr>
              <a:t>ID_PEDIDO</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endParaRPr kumimoji="0" lang="es-ES" altLang="es-E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99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358C895-37EF-4C04-9DA4-E20B737FA01F}"/>
              </a:ext>
            </a:extLst>
          </p:cNvPr>
          <p:cNvSpPr>
            <a:spLocks noGrp="1"/>
          </p:cNvSpPr>
          <p:nvPr>
            <p:ph type="title"/>
          </p:nvPr>
        </p:nvSpPr>
        <p:spPr>
          <a:xfrm>
            <a:off x="818148" y="559458"/>
            <a:ext cx="7696200" cy="715566"/>
          </a:xfrm>
        </p:spPr>
        <p:txBody>
          <a:bodyPr/>
          <a:lstStyle/>
          <a:p>
            <a:r>
              <a:rPr lang="es-MX" sz="1800" dirty="0"/>
              <a:t>Crear las tablas y 2 registros para cada tabla para el siguiente modelo ER.</a:t>
            </a:r>
            <a:endParaRPr lang="es-ES" sz="1800" dirty="0"/>
          </a:p>
        </p:txBody>
      </p:sp>
      <p:cxnSp>
        <p:nvCxnSpPr>
          <p:cNvPr id="6" name="Conector recto 5">
            <a:extLst>
              <a:ext uri="{FF2B5EF4-FFF2-40B4-BE49-F238E27FC236}">
                <a16:creationId xmlns:a16="http://schemas.microsoft.com/office/drawing/2014/main" id="{F625AAB7-3E12-4486-BD87-7F53BDADA907}"/>
              </a:ext>
            </a:extLst>
          </p:cNvPr>
          <p:cNvCxnSpPr>
            <a:cxnSpLocks/>
          </p:cNvCxnSpPr>
          <p:nvPr/>
        </p:nvCxnSpPr>
        <p:spPr>
          <a:xfrm flipH="1">
            <a:off x="723900" y="1201126"/>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8" name="Elipse 17">
            <a:extLst>
              <a:ext uri="{FF2B5EF4-FFF2-40B4-BE49-F238E27FC236}">
                <a16:creationId xmlns:a16="http://schemas.microsoft.com/office/drawing/2014/main" id="{CC9F7D4E-F0A6-4FF4-9489-15CCFFD87DE7}"/>
              </a:ext>
            </a:extLst>
          </p:cNvPr>
          <p:cNvSpPr/>
          <p:nvPr/>
        </p:nvSpPr>
        <p:spPr>
          <a:xfrm>
            <a:off x="818148" y="631493"/>
            <a:ext cx="7601952" cy="51551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BFBFB"/>
              </a:solidFill>
              <a:effectLst/>
              <a:uLnTx/>
              <a:uFillTx/>
              <a:latin typeface="Darker Grotesque"/>
              <a:ea typeface="+mn-ea"/>
              <a:cs typeface="+mn-cs"/>
            </a:endParaRPr>
          </a:p>
        </p:txBody>
      </p:sp>
      <p:sp>
        <p:nvSpPr>
          <p:cNvPr id="17" name="CuadroTexto 16">
            <a:extLst>
              <a:ext uri="{FF2B5EF4-FFF2-40B4-BE49-F238E27FC236}">
                <a16:creationId xmlns:a16="http://schemas.microsoft.com/office/drawing/2014/main" id="{4AE35755-4992-4010-9929-7EE3D4671AD7}"/>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11</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2" name="Rectangle 1">
            <a:extLst>
              <a:ext uri="{FF2B5EF4-FFF2-40B4-BE49-F238E27FC236}">
                <a16:creationId xmlns:a16="http://schemas.microsoft.com/office/drawing/2014/main" id="{97ECFA90-FF2C-4B11-95A5-8574D53EE796}"/>
              </a:ext>
            </a:extLst>
          </p:cNvPr>
          <p:cNvSpPr>
            <a:spLocks noChangeArrowheads="1"/>
          </p:cNvSpPr>
          <p:nvPr/>
        </p:nvSpPr>
        <p:spPr bwMode="auto">
          <a:xfrm>
            <a:off x="964532" y="1467785"/>
            <a:ext cx="3753852" cy="29238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CC7832"/>
                </a:solidFill>
                <a:effectLst/>
                <a:latin typeface="JetBrains Mono"/>
              </a:rPr>
              <a:t>INSERT INTO </a:t>
            </a:r>
            <a:r>
              <a:rPr kumimoji="0" lang="es-ES" altLang="es-ES" sz="800" b="0" i="0" u="none" strike="noStrike" cap="none" normalizeH="0" baseline="0" dirty="0">
                <a:ln>
                  <a:noFill/>
                </a:ln>
                <a:solidFill>
                  <a:srgbClr val="A9B7C6"/>
                </a:solidFill>
                <a:effectLst/>
                <a:latin typeface="JetBrains Mono"/>
              </a:rPr>
              <a:t>CLIENTE (</a:t>
            </a:r>
            <a:r>
              <a:rPr kumimoji="0" lang="es-ES" altLang="es-ES" sz="800" b="0" i="0" u="none" strike="noStrike" cap="none" normalizeH="0" baseline="0" dirty="0">
                <a:ln>
                  <a:noFill/>
                </a:ln>
                <a:solidFill>
                  <a:srgbClr val="9876AA"/>
                </a:solidFill>
                <a:effectLst/>
                <a:latin typeface="JetBrains Mono"/>
              </a:rPr>
              <a:t>ID_CLIENTE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FULLNAME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LASTNAME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EDAD</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DOMICILIO</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VALUES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12345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'DAMIAN ANDRES'</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'MENDOZA MAMANI'</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19</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'AV. JUAN PABLO II'</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23456</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'DANIELA ANDREA'</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'RAMOS VERASTEGUI'</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20</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'AV. ANTOFAGASTA'</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34567</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'JUANITO PABLO'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'HUANCA NINA'</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21</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'AV. PANORAMICA'</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INSERT INTO </a:t>
            </a:r>
            <a:r>
              <a:rPr kumimoji="0" lang="es-ES" altLang="es-ES" sz="800" b="0" i="0" u="none" strike="noStrike" cap="none" normalizeH="0" baseline="0" dirty="0">
                <a:ln>
                  <a:noFill/>
                </a:ln>
                <a:solidFill>
                  <a:srgbClr val="A9B7C6"/>
                </a:solidFill>
                <a:effectLst/>
                <a:latin typeface="JetBrains Mono"/>
              </a:rPr>
              <a:t>PEDIDO (</a:t>
            </a:r>
            <a:r>
              <a:rPr kumimoji="0" lang="es-ES" altLang="es-ES" sz="800" b="0" i="0" u="none" strike="noStrike" cap="none" normalizeH="0" baseline="0" dirty="0">
                <a:ln>
                  <a:noFill/>
                </a:ln>
                <a:solidFill>
                  <a:srgbClr val="9876AA"/>
                </a:solidFill>
                <a:effectLst/>
                <a:latin typeface="JetBrains Mono"/>
              </a:rPr>
              <a:t>ID_PEDIDO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ARTICULO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COSTO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FECHA</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VALUES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1234</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'LAPTOP'</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5000</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05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02</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22</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2345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'PERFUME'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150</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03</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22</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3456</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'LIBRO'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20</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05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22</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INSERT INTO </a:t>
            </a:r>
            <a:r>
              <a:rPr kumimoji="0" lang="es-ES" altLang="es-ES" sz="800" b="0" i="0" u="none" strike="noStrike" cap="none" normalizeH="0" baseline="0" dirty="0">
                <a:ln>
                  <a:noFill/>
                </a:ln>
                <a:solidFill>
                  <a:srgbClr val="A9B7C6"/>
                </a:solidFill>
                <a:effectLst/>
                <a:latin typeface="JetBrains Mono"/>
              </a:rPr>
              <a:t>DETALLE_PEDIDO (</a:t>
            </a:r>
            <a:r>
              <a:rPr kumimoji="0" lang="es-ES" altLang="es-ES" sz="800" b="0" i="0" u="none" strike="noStrike" cap="none" normalizeH="0" baseline="0" dirty="0">
                <a:ln>
                  <a:noFill/>
                </a:ln>
                <a:solidFill>
                  <a:srgbClr val="9876AA"/>
                </a:solidFill>
                <a:effectLst/>
                <a:latin typeface="JetBrains Mono"/>
              </a:rPr>
              <a:t>ID_DETALLE_PEDIDO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ID_CLIENTE</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9876AA"/>
                </a:solidFill>
                <a:effectLst/>
                <a:latin typeface="JetBrains Mono"/>
              </a:rPr>
              <a:t>ID_PEDIDO</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VALUES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123</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12345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1234</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345</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23456</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2345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567</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34567</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3456</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SELECT </a:t>
            </a:r>
            <a:r>
              <a:rPr kumimoji="0" lang="es-ES" altLang="es-ES" sz="800" b="0" i="0" u="none" strike="noStrike" cap="none" normalizeH="0" baseline="0" dirty="0">
                <a:ln>
                  <a:noFill/>
                </a:ln>
                <a:solidFill>
                  <a:srgbClr val="A9B7C6"/>
                </a:solidFill>
                <a:effectLst/>
                <a:latin typeface="JetBrains Mono"/>
              </a:rPr>
              <a:t>CLI.*</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a:ln>
                  <a:noFill/>
                </a:ln>
                <a:solidFill>
                  <a:srgbClr val="A9B7C6"/>
                </a:solidFill>
                <a:effectLst/>
                <a:latin typeface="JetBrains Mono"/>
              </a:rPr>
              <a:t>CLIENTE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a:ln>
                  <a:noFill/>
                </a:ln>
                <a:solidFill>
                  <a:srgbClr val="A9B7C6"/>
                </a:solidFill>
                <a:effectLst/>
                <a:latin typeface="JetBrains Mono"/>
              </a:rPr>
              <a:t>CLI</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SELECT </a:t>
            </a:r>
            <a:r>
              <a:rPr kumimoji="0" lang="es-ES" altLang="es-ES" sz="800" b="0" i="0" u="none" strike="noStrike" cap="none" normalizeH="0" baseline="0" dirty="0">
                <a:ln>
                  <a:noFill/>
                </a:ln>
                <a:solidFill>
                  <a:srgbClr val="A9B7C6"/>
                </a:solidFill>
                <a:effectLst/>
                <a:latin typeface="JetBrains Mono"/>
              </a:rPr>
              <a:t>PED.*</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a:ln>
                  <a:noFill/>
                </a:ln>
                <a:solidFill>
                  <a:srgbClr val="A9B7C6"/>
                </a:solidFill>
                <a:effectLst/>
                <a:latin typeface="JetBrains Mono"/>
              </a:rPr>
              <a:t>PEDIDO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a:ln>
                  <a:noFill/>
                </a:ln>
                <a:solidFill>
                  <a:srgbClr val="A9B7C6"/>
                </a:solidFill>
                <a:effectLst/>
                <a:latin typeface="JetBrains Mono"/>
              </a:rPr>
              <a:t>PED</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SELECT </a:t>
            </a:r>
            <a:r>
              <a:rPr kumimoji="0" lang="es-ES" altLang="es-ES" sz="800" b="0" i="0" u="none" strike="noStrike" cap="none" normalizeH="0" baseline="0" dirty="0">
                <a:ln>
                  <a:noFill/>
                </a:ln>
                <a:solidFill>
                  <a:srgbClr val="A9B7C6"/>
                </a:solidFill>
                <a:effectLst/>
                <a:latin typeface="JetBrains Mono"/>
              </a:rPr>
              <a:t>DP.*</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a:ln>
                  <a:noFill/>
                </a:ln>
                <a:solidFill>
                  <a:srgbClr val="A9B7C6"/>
                </a:solidFill>
                <a:effectLst/>
                <a:latin typeface="JetBrains Mono"/>
              </a:rPr>
              <a:t>DETALLE_PEDIDO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a:ln>
                  <a:noFill/>
                </a:ln>
                <a:solidFill>
                  <a:srgbClr val="A9B7C6"/>
                </a:solidFill>
                <a:effectLst/>
                <a:latin typeface="JetBrains Mono"/>
              </a:rPr>
              <a:t>DP</a:t>
            </a:r>
            <a:r>
              <a:rPr kumimoji="0" lang="es-ES" altLang="es-ES" sz="800" b="0" i="0" u="none" strike="noStrike" cap="none" normalizeH="0" baseline="0" dirty="0">
                <a:ln>
                  <a:noFill/>
                </a:ln>
                <a:solidFill>
                  <a:srgbClr val="CC7832"/>
                </a:solidFill>
                <a:effectLst/>
                <a:latin typeface="JetBrains Mono"/>
              </a:rPr>
              <a:t>;</a:t>
            </a:r>
            <a:endParaRPr kumimoji="0" lang="es-ES" altLang="es-ES" sz="800" b="0" i="0" u="none" strike="noStrike" cap="none" normalizeH="0" baseline="0" dirty="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2E50D52E-BC98-403A-9EE1-FF18FFEB2A5E}"/>
              </a:ext>
            </a:extLst>
          </p:cNvPr>
          <p:cNvPicPr>
            <a:picLocks noChangeAspect="1"/>
          </p:cNvPicPr>
          <p:nvPr/>
        </p:nvPicPr>
        <p:blipFill>
          <a:blip r:embed="rId2"/>
          <a:stretch>
            <a:fillRect/>
          </a:stretch>
        </p:blipFill>
        <p:spPr>
          <a:xfrm>
            <a:off x="4930943" y="1270604"/>
            <a:ext cx="3159318" cy="1087585"/>
          </a:xfrm>
          <a:prstGeom prst="rect">
            <a:avLst/>
          </a:prstGeom>
        </p:spPr>
      </p:pic>
      <p:pic>
        <p:nvPicPr>
          <p:cNvPr id="9" name="Imagen 8">
            <a:extLst>
              <a:ext uri="{FF2B5EF4-FFF2-40B4-BE49-F238E27FC236}">
                <a16:creationId xmlns:a16="http://schemas.microsoft.com/office/drawing/2014/main" id="{78D61CAA-CA3C-4B60-B99E-1FAF53F48FF4}"/>
              </a:ext>
            </a:extLst>
          </p:cNvPr>
          <p:cNvPicPr>
            <a:picLocks noChangeAspect="1"/>
          </p:cNvPicPr>
          <p:nvPr/>
        </p:nvPicPr>
        <p:blipFill>
          <a:blip r:embed="rId3"/>
          <a:stretch>
            <a:fillRect/>
          </a:stretch>
        </p:blipFill>
        <p:spPr>
          <a:xfrm>
            <a:off x="4930943" y="2411054"/>
            <a:ext cx="2023310" cy="909562"/>
          </a:xfrm>
          <a:prstGeom prst="rect">
            <a:avLst/>
          </a:prstGeom>
        </p:spPr>
      </p:pic>
      <p:pic>
        <p:nvPicPr>
          <p:cNvPr id="11" name="Imagen 10">
            <a:extLst>
              <a:ext uri="{FF2B5EF4-FFF2-40B4-BE49-F238E27FC236}">
                <a16:creationId xmlns:a16="http://schemas.microsoft.com/office/drawing/2014/main" id="{A1575970-D86D-42B7-953C-17DD460A2CDF}"/>
              </a:ext>
            </a:extLst>
          </p:cNvPr>
          <p:cNvPicPr>
            <a:picLocks noChangeAspect="1"/>
          </p:cNvPicPr>
          <p:nvPr/>
        </p:nvPicPr>
        <p:blipFill>
          <a:blip r:embed="rId4"/>
          <a:stretch>
            <a:fillRect/>
          </a:stretch>
        </p:blipFill>
        <p:spPr>
          <a:xfrm>
            <a:off x="4930943" y="3374267"/>
            <a:ext cx="2436415" cy="1097317"/>
          </a:xfrm>
          <a:prstGeom prst="rect">
            <a:avLst/>
          </a:prstGeom>
        </p:spPr>
      </p:pic>
    </p:spTree>
    <p:extLst>
      <p:ext uri="{BB962C8B-B14F-4D97-AF65-F5344CB8AC3E}">
        <p14:creationId xmlns:p14="http://schemas.microsoft.com/office/powerpoint/2010/main" val="337423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143000" y="662066"/>
            <a:ext cx="6858000" cy="547563"/>
          </a:xfrm>
        </p:spPr>
        <p:txBody>
          <a:bodyPr/>
          <a:lstStyle/>
          <a:p>
            <a:r>
              <a:rPr lang="es-MX" sz="2400" dirty="0"/>
              <a:t>Crear una consulta SQL en base al ejercicio anterior</a:t>
            </a:r>
            <a:endParaRPr lang="en-US" sz="2400" dirty="0"/>
          </a:p>
        </p:txBody>
      </p:sp>
      <p:sp>
        <p:nvSpPr>
          <p:cNvPr id="24" name="Elipse 23">
            <a:extLst>
              <a:ext uri="{FF2B5EF4-FFF2-40B4-BE49-F238E27FC236}">
                <a16:creationId xmlns:a16="http://schemas.microsoft.com/office/drawing/2014/main" id="{5CAD1118-1B7A-46FC-BAC6-EBEFB1A300C2}"/>
              </a:ext>
            </a:extLst>
          </p:cNvPr>
          <p:cNvSpPr/>
          <p:nvPr/>
        </p:nvSpPr>
        <p:spPr>
          <a:xfrm>
            <a:off x="916306" y="671879"/>
            <a:ext cx="7277096" cy="647365"/>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CE0D6E23-F8A0-451C-ABDB-41692209F28F}"/>
              </a:ext>
            </a:extLst>
          </p:cNvPr>
          <p:cNvCxnSpPr>
            <a:cxnSpLocks/>
          </p:cNvCxnSpPr>
          <p:nvPr/>
        </p:nvCxnSpPr>
        <p:spPr>
          <a:xfrm flipH="1">
            <a:off x="723900" y="2363203"/>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7" name="Conector recto 26">
            <a:extLst>
              <a:ext uri="{FF2B5EF4-FFF2-40B4-BE49-F238E27FC236}">
                <a16:creationId xmlns:a16="http://schemas.microsoft.com/office/drawing/2014/main" id="{CD3677DD-ED43-4B53-94D9-C96B9E1F7438}"/>
              </a:ext>
            </a:extLst>
          </p:cNvPr>
          <p:cNvCxnSpPr>
            <a:cxnSpLocks/>
          </p:cNvCxnSpPr>
          <p:nvPr/>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57722D00-64B2-48D2-9CB2-27860B41673C}"/>
              </a:ext>
            </a:extLst>
          </p:cNvPr>
          <p:cNvCxnSpPr/>
          <p:nvPr/>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9" name="Conector recto 28">
            <a:extLst>
              <a:ext uri="{FF2B5EF4-FFF2-40B4-BE49-F238E27FC236}">
                <a16:creationId xmlns:a16="http://schemas.microsoft.com/office/drawing/2014/main" id="{88BD67F3-2EF7-40C6-87B5-C6C72159042B}"/>
              </a:ext>
            </a:extLst>
          </p:cNvPr>
          <p:cNvCxnSpPr>
            <a:cxnSpLocks/>
          </p:cNvCxnSpPr>
          <p:nvPr/>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1" name="Gráfico 30">
            <a:extLst>
              <a:ext uri="{FF2B5EF4-FFF2-40B4-BE49-F238E27FC236}">
                <a16:creationId xmlns:a16="http://schemas.microsoft.com/office/drawing/2014/main" id="{7CE23963-9B07-4CF0-B5D0-9B0D5B435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33" name="Gráfico 32">
            <a:extLst>
              <a:ext uri="{FF2B5EF4-FFF2-40B4-BE49-F238E27FC236}">
                <a16:creationId xmlns:a16="http://schemas.microsoft.com/office/drawing/2014/main" id="{8996655B-C1E4-4E3D-8776-D758D4A34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34" name="Gráfico 33">
            <a:extLst>
              <a:ext uri="{FF2B5EF4-FFF2-40B4-BE49-F238E27FC236}">
                <a16:creationId xmlns:a16="http://schemas.microsoft.com/office/drawing/2014/main" id="{52F03E56-41B5-4B2C-A183-1DB220B18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37" name="Gráfico 36">
            <a:extLst>
              <a:ext uri="{FF2B5EF4-FFF2-40B4-BE49-F238E27FC236}">
                <a16:creationId xmlns:a16="http://schemas.microsoft.com/office/drawing/2014/main" id="{F852A256-3650-45A8-A5AE-7A531ACE9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38" name="Conector recto 37">
            <a:extLst>
              <a:ext uri="{FF2B5EF4-FFF2-40B4-BE49-F238E27FC236}">
                <a16:creationId xmlns:a16="http://schemas.microsoft.com/office/drawing/2014/main" id="{3BD02553-87BF-425F-9918-405937D29E3A}"/>
              </a:ext>
            </a:extLst>
          </p:cNvPr>
          <p:cNvCxnSpPr>
            <a:cxnSpLocks/>
          </p:cNvCxnSpPr>
          <p:nvPr/>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7" name="CuadroTexto 16">
            <a:extLst>
              <a:ext uri="{FF2B5EF4-FFF2-40B4-BE49-F238E27FC236}">
                <a16:creationId xmlns:a16="http://schemas.microsoft.com/office/drawing/2014/main" id="{63682D44-0FAB-4D18-8431-A48484EB2120}"/>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12</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5" name="Imagen 4">
            <a:extLst>
              <a:ext uri="{FF2B5EF4-FFF2-40B4-BE49-F238E27FC236}">
                <a16:creationId xmlns:a16="http://schemas.microsoft.com/office/drawing/2014/main" id="{E9E811A0-F1B3-4796-AB13-9900C62475DF}"/>
              </a:ext>
            </a:extLst>
          </p:cNvPr>
          <p:cNvPicPr>
            <a:picLocks noChangeAspect="1"/>
          </p:cNvPicPr>
          <p:nvPr/>
        </p:nvPicPr>
        <p:blipFill>
          <a:blip r:embed="rId5"/>
          <a:stretch>
            <a:fillRect/>
          </a:stretch>
        </p:blipFill>
        <p:spPr>
          <a:xfrm>
            <a:off x="2268789" y="2529395"/>
            <a:ext cx="4606422" cy="2021846"/>
          </a:xfrm>
          <a:prstGeom prst="rect">
            <a:avLst/>
          </a:prstGeom>
        </p:spPr>
      </p:pic>
      <p:sp>
        <p:nvSpPr>
          <p:cNvPr id="6" name="Rectangle 1">
            <a:extLst>
              <a:ext uri="{FF2B5EF4-FFF2-40B4-BE49-F238E27FC236}">
                <a16:creationId xmlns:a16="http://schemas.microsoft.com/office/drawing/2014/main" id="{56287FDC-5F05-4B53-9B15-4E117751840A}"/>
              </a:ext>
            </a:extLst>
          </p:cNvPr>
          <p:cNvSpPr>
            <a:spLocks noGrp="1" noChangeArrowheads="1"/>
          </p:cNvSpPr>
          <p:nvPr>
            <p:ph type="subTitle" idx="1"/>
          </p:nvPr>
        </p:nvSpPr>
        <p:spPr bwMode="auto">
          <a:xfrm>
            <a:off x="2403977" y="1474100"/>
            <a:ext cx="4336046"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rgbClr val="CC7832"/>
                </a:solidFill>
                <a:effectLst/>
                <a:latin typeface="JetBrains Mono"/>
              </a:rPr>
              <a:t>SELECT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FULLNAME</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LASTNAME</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EDAD</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P.</a:t>
            </a:r>
            <a:r>
              <a:rPr kumimoji="0" lang="es-ES" altLang="es-ES" sz="900" b="0" i="0" u="none" strike="noStrike" cap="none" normalizeH="0" baseline="0" dirty="0">
                <a:ln>
                  <a:noFill/>
                </a:ln>
                <a:solidFill>
                  <a:srgbClr val="9876AA"/>
                </a:solidFill>
                <a:effectLst/>
                <a:latin typeface="JetBrains Mono"/>
              </a:rPr>
              <a:t>ARTICULO</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P.</a:t>
            </a:r>
            <a:r>
              <a:rPr kumimoji="0" lang="es-ES" altLang="es-ES" sz="900" b="0" i="0" u="none" strike="noStrike" cap="none" normalizeH="0" baseline="0" dirty="0">
                <a:ln>
                  <a:noFill/>
                </a:ln>
                <a:solidFill>
                  <a:srgbClr val="9876AA"/>
                </a:solidFill>
                <a:effectLst/>
                <a:latin typeface="JetBrains Mono"/>
              </a:rPr>
              <a:t>COSTO</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FROM </a:t>
            </a:r>
            <a:r>
              <a:rPr kumimoji="0" lang="es-ES" altLang="es-ES" sz="900" b="0" i="0" u="none" strike="noStrike" cap="none" normalizeH="0" baseline="0" dirty="0">
                <a:ln>
                  <a:noFill/>
                </a:ln>
                <a:solidFill>
                  <a:srgbClr val="A9B7C6"/>
                </a:solidFill>
                <a:effectLst/>
                <a:latin typeface="JetBrains Mono"/>
              </a:rPr>
              <a:t>CLIENTE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C</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INNER JOIN </a:t>
            </a:r>
            <a:r>
              <a:rPr kumimoji="0" lang="es-ES" altLang="es-ES" sz="900" b="0" i="0" u="none" strike="noStrike" cap="none" normalizeH="0" baseline="0" dirty="0">
                <a:ln>
                  <a:noFill/>
                </a:ln>
                <a:solidFill>
                  <a:srgbClr val="A9B7C6"/>
                </a:solidFill>
                <a:effectLst/>
                <a:latin typeface="JetBrains Mono"/>
              </a:rPr>
              <a:t>DETALLE_PEDIDO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DP </a:t>
            </a:r>
            <a:r>
              <a:rPr kumimoji="0" lang="es-ES" altLang="es-ES" sz="900" b="0" i="0" u="none" strike="noStrike" cap="none" normalizeH="0" baseline="0" dirty="0">
                <a:ln>
                  <a:noFill/>
                </a:ln>
                <a:solidFill>
                  <a:srgbClr val="CC7832"/>
                </a:solidFill>
                <a:effectLst/>
                <a:latin typeface="JetBrains Mono"/>
              </a:rPr>
              <a:t>ON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ID_CLIENTE </a:t>
            </a:r>
            <a:r>
              <a:rPr kumimoji="0" lang="es-ES" altLang="es-ES" sz="900" b="0" i="0" u="none" strike="noStrike" cap="none" normalizeH="0" baseline="0" dirty="0">
                <a:ln>
                  <a:noFill/>
                </a:ln>
                <a:solidFill>
                  <a:srgbClr val="A9B7C6"/>
                </a:solidFill>
                <a:effectLst/>
                <a:latin typeface="JetBrains Mono"/>
              </a:rPr>
              <a:t>= DP.</a:t>
            </a:r>
            <a:r>
              <a:rPr kumimoji="0" lang="es-ES" altLang="es-ES" sz="900" b="0" i="0" u="none" strike="noStrike" cap="none" normalizeH="0" baseline="0" dirty="0">
                <a:ln>
                  <a:noFill/>
                </a:ln>
                <a:solidFill>
                  <a:srgbClr val="9876AA"/>
                </a:solidFill>
                <a:effectLst/>
                <a:latin typeface="JetBrains Mono"/>
              </a:rPr>
              <a:t>ID_CLIENTE</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INNER JOIN </a:t>
            </a:r>
            <a:r>
              <a:rPr kumimoji="0" lang="es-ES" altLang="es-ES" sz="900" b="0" i="0" u="none" strike="noStrike" cap="none" normalizeH="0" baseline="0" dirty="0">
                <a:ln>
                  <a:noFill/>
                </a:ln>
                <a:solidFill>
                  <a:srgbClr val="A9B7C6"/>
                </a:solidFill>
                <a:effectLst/>
                <a:latin typeface="JetBrains Mono"/>
              </a:rPr>
              <a:t>PEDIDO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P </a:t>
            </a:r>
            <a:r>
              <a:rPr kumimoji="0" lang="es-ES" altLang="es-ES" sz="900" b="0" i="0" u="none" strike="noStrike" cap="none" normalizeH="0" baseline="0" dirty="0">
                <a:ln>
                  <a:noFill/>
                </a:ln>
                <a:solidFill>
                  <a:srgbClr val="CC7832"/>
                </a:solidFill>
                <a:effectLst/>
                <a:latin typeface="JetBrains Mono"/>
              </a:rPr>
              <a:t>ON </a:t>
            </a:r>
            <a:r>
              <a:rPr kumimoji="0" lang="es-ES" altLang="es-ES" sz="900" b="0" i="0" u="none" strike="noStrike" cap="none" normalizeH="0" baseline="0" dirty="0">
                <a:ln>
                  <a:noFill/>
                </a:ln>
                <a:solidFill>
                  <a:srgbClr val="A9B7C6"/>
                </a:solidFill>
                <a:effectLst/>
                <a:latin typeface="JetBrains Mono"/>
              </a:rPr>
              <a:t>DP.</a:t>
            </a:r>
            <a:r>
              <a:rPr kumimoji="0" lang="es-ES" altLang="es-ES" sz="900" b="0" i="0" u="none" strike="noStrike" cap="none" normalizeH="0" baseline="0" dirty="0">
                <a:ln>
                  <a:noFill/>
                </a:ln>
                <a:solidFill>
                  <a:srgbClr val="9876AA"/>
                </a:solidFill>
                <a:effectLst/>
                <a:latin typeface="JetBrains Mono"/>
              </a:rPr>
              <a:t>ID_PEDIDO </a:t>
            </a:r>
            <a:r>
              <a:rPr kumimoji="0" lang="es-ES" altLang="es-ES" sz="900" b="0" i="0" u="none" strike="noStrike" cap="none" normalizeH="0" baseline="0" dirty="0">
                <a:ln>
                  <a:noFill/>
                </a:ln>
                <a:solidFill>
                  <a:srgbClr val="A9B7C6"/>
                </a:solidFill>
                <a:effectLst/>
                <a:latin typeface="JetBrains Mono"/>
              </a:rPr>
              <a:t>= P.</a:t>
            </a:r>
            <a:r>
              <a:rPr kumimoji="0" lang="es-ES" altLang="es-ES" sz="900" b="0" i="0" u="none" strike="noStrike" cap="none" normalizeH="0" baseline="0" dirty="0">
                <a:ln>
                  <a:noFill/>
                </a:ln>
                <a:solidFill>
                  <a:srgbClr val="9876AA"/>
                </a:solidFill>
                <a:effectLst/>
                <a:latin typeface="JetBrains Mono"/>
              </a:rPr>
              <a:t>ID_PEDIDO</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WHERE </a:t>
            </a:r>
            <a:r>
              <a:rPr kumimoji="0" lang="es-ES" altLang="es-ES" sz="900" b="0" i="0" u="none" strike="noStrike" cap="none" normalizeH="0" baseline="0" dirty="0">
                <a:ln>
                  <a:noFill/>
                </a:ln>
                <a:solidFill>
                  <a:srgbClr val="A9B7C6"/>
                </a:solidFill>
                <a:effectLst/>
                <a:latin typeface="JetBrains Mono"/>
              </a:rPr>
              <a:t>C.</a:t>
            </a:r>
            <a:r>
              <a:rPr kumimoji="0" lang="es-ES" altLang="es-ES" sz="900" b="0" i="0" u="none" strike="noStrike" cap="none" normalizeH="0" baseline="0" dirty="0">
                <a:ln>
                  <a:noFill/>
                </a:ln>
                <a:solidFill>
                  <a:srgbClr val="9876AA"/>
                </a:solidFill>
                <a:effectLst/>
                <a:latin typeface="JetBrains Mono"/>
              </a:rPr>
              <a:t>EDAD </a:t>
            </a:r>
            <a:r>
              <a:rPr kumimoji="0" lang="es-ES" altLang="es-ES" sz="900" b="0" i="0" u="none" strike="noStrike" cap="none" normalizeH="0" baseline="0" dirty="0">
                <a:ln>
                  <a:noFill/>
                </a:ln>
                <a:solidFill>
                  <a:srgbClr val="A9B7C6"/>
                </a:solidFill>
                <a:effectLst/>
                <a:latin typeface="JetBrains Mono"/>
              </a:rPr>
              <a:t>&lt; </a:t>
            </a:r>
            <a:r>
              <a:rPr kumimoji="0" lang="es-ES" altLang="es-ES" sz="900" b="0" i="0" u="none" strike="noStrike" cap="none" normalizeH="0" baseline="0" dirty="0">
                <a:ln>
                  <a:noFill/>
                </a:ln>
                <a:solidFill>
                  <a:srgbClr val="6897BB"/>
                </a:solidFill>
                <a:effectLst/>
                <a:latin typeface="JetBrains Mono"/>
              </a:rPr>
              <a:t>20 </a:t>
            </a:r>
            <a:r>
              <a:rPr kumimoji="0" lang="es-ES" altLang="es-ES" sz="900" b="0" i="0" u="none" strike="noStrike" cap="none" normalizeH="0" baseline="0" dirty="0">
                <a:ln>
                  <a:noFill/>
                </a:ln>
                <a:solidFill>
                  <a:srgbClr val="CC7832"/>
                </a:solidFill>
                <a:effectLst/>
                <a:latin typeface="JetBrains Mono"/>
              </a:rPr>
              <a: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9445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2" presetClass="entr" presetSubtype="2" fill="hold" nodeType="withEffect">
                                  <p:stCondLst>
                                    <p:cond delay="100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15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nodeType="withEffect">
                                  <p:stCondLst>
                                    <p:cond delay="3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45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10" presetClass="entr" presetSubtype="0" fill="hold" grpId="0"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par>
                          <p:cTn id="48" fill="hold">
                            <p:stCondLst>
                              <p:cond delay="2450"/>
                            </p:stCondLst>
                            <p:childTnLst>
                              <p:par>
                                <p:cTn id="49" presetID="22" presetClass="entr" presetSubtype="4"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68F8C9-9363-411D-9575-F40C87BDBCAB}"/>
              </a:ext>
            </a:extLst>
          </p:cNvPr>
          <p:cNvSpPr>
            <a:spLocks noGrp="1"/>
          </p:cNvSpPr>
          <p:nvPr>
            <p:ph type="title"/>
          </p:nvPr>
        </p:nvSpPr>
        <p:spPr>
          <a:xfrm>
            <a:off x="855243" y="943856"/>
            <a:ext cx="2155658" cy="3255787"/>
          </a:xfrm>
        </p:spPr>
        <p:txBody>
          <a:bodyPr>
            <a:noAutofit/>
          </a:bodyPr>
          <a:lstStyle/>
          <a:p>
            <a:r>
              <a:rPr lang="es-MX" sz="3200" dirty="0"/>
              <a:t>Crear un función que compare dos códigos de materia.</a:t>
            </a:r>
            <a:endParaRPr lang="en-US" sz="3200" dirty="0"/>
          </a:p>
        </p:txBody>
      </p:sp>
      <p:sp>
        <p:nvSpPr>
          <p:cNvPr id="6" name="CuadroTexto 5">
            <a:extLst>
              <a:ext uri="{FF2B5EF4-FFF2-40B4-BE49-F238E27FC236}">
                <a16:creationId xmlns:a16="http://schemas.microsoft.com/office/drawing/2014/main" id="{391D5387-6133-409C-B533-399AF2A3B1E6}"/>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13</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7" name="Imagen 6">
            <a:extLst>
              <a:ext uri="{FF2B5EF4-FFF2-40B4-BE49-F238E27FC236}">
                <a16:creationId xmlns:a16="http://schemas.microsoft.com/office/drawing/2014/main" id="{45ADEC01-A982-46D2-9A50-7D31518D34A2}"/>
              </a:ext>
            </a:extLst>
          </p:cNvPr>
          <p:cNvPicPr>
            <a:picLocks noChangeAspect="1"/>
          </p:cNvPicPr>
          <p:nvPr/>
        </p:nvPicPr>
        <p:blipFill>
          <a:blip r:embed="rId2"/>
          <a:stretch>
            <a:fillRect/>
          </a:stretch>
        </p:blipFill>
        <p:spPr>
          <a:xfrm>
            <a:off x="3430004" y="2347161"/>
            <a:ext cx="4521869" cy="2524857"/>
          </a:xfrm>
          <a:prstGeom prst="rect">
            <a:avLst/>
          </a:prstGeom>
        </p:spPr>
      </p:pic>
      <p:sp>
        <p:nvSpPr>
          <p:cNvPr id="8" name="Rectangle 2">
            <a:extLst>
              <a:ext uri="{FF2B5EF4-FFF2-40B4-BE49-F238E27FC236}">
                <a16:creationId xmlns:a16="http://schemas.microsoft.com/office/drawing/2014/main" id="{C65151F0-7177-4A02-8A1D-0637747072AD}"/>
              </a:ext>
            </a:extLst>
          </p:cNvPr>
          <p:cNvSpPr>
            <a:spLocks noGrp="1" noChangeArrowheads="1"/>
          </p:cNvSpPr>
          <p:nvPr>
            <p:ph idx="1"/>
          </p:nvPr>
        </p:nvSpPr>
        <p:spPr bwMode="auto">
          <a:xfrm>
            <a:off x="3142244" y="643308"/>
            <a:ext cx="4991105" cy="16158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rgbClr val="CC7832"/>
                </a:solidFill>
                <a:effectLst/>
                <a:latin typeface="JetBrains Mono"/>
              </a:rPr>
              <a:t>CREATE FUNCTION </a:t>
            </a:r>
            <a:r>
              <a:rPr kumimoji="0" lang="es-ES" altLang="es-ES" sz="900" b="0" i="1" u="none" strike="noStrike" cap="none" normalizeH="0" baseline="0" dirty="0" err="1">
                <a:ln>
                  <a:noFill/>
                </a:ln>
                <a:solidFill>
                  <a:srgbClr val="FFC66D"/>
                </a:solidFill>
                <a:effectLst/>
                <a:latin typeface="JetBrains Mono"/>
              </a:rPr>
              <a:t>comparaMaterias</a:t>
            </a:r>
            <a:r>
              <a:rPr kumimoji="0" lang="es-ES" altLang="es-ES" sz="900" b="0" i="0" u="none" strike="noStrike" cap="none" normalizeH="0" baseline="0" dirty="0">
                <a:ln>
                  <a:noFill/>
                </a:ln>
                <a:solidFill>
                  <a:srgbClr val="A9B7C6"/>
                </a:solidFill>
                <a:effectLst/>
                <a:latin typeface="JetBrains Mono"/>
              </a:rPr>
              <a:t>(MATERIA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15</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CODIGO_MATERIA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15</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RETURNS BOOLEAN</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begin</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return</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MATERIA=CODIGO_MATERIA</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end</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SELECT </a:t>
            </a:r>
            <a:r>
              <a:rPr kumimoji="0" lang="es-ES" altLang="es-ES" sz="900" b="0" i="0" u="none" strike="noStrike" cap="none" normalizeH="0" baseline="0" dirty="0">
                <a:ln>
                  <a:noFill/>
                </a:ln>
                <a:solidFill>
                  <a:srgbClr val="A9B7C6"/>
                </a:solidFill>
                <a:effectLst/>
                <a:latin typeface="JetBrains Mono"/>
              </a:rPr>
              <a:t>EST.</a:t>
            </a:r>
            <a:r>
              <a:rPr kumimoji="0" lang="es-ES" altLang="es-ES" sz="900" b="0" i="0" u="none" strike="noStrike" cap="none" normalizeH="0" baseline="0" dirty="0">
                <a:ln>
                  <a:noFill/>
                </a:ln>
                <a:solidFill>
                  <a:srgbClr val="9876AA"/>
                </a:solidFill>
                <a:effectLst/>
                <a:latin typeface="JetBrains Mono"/>
              </a:rPr>
              <a:t>ID_EST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EST.</a:t>
            </a:r>
            <a:r>
              <a:rPr kumimoji="0" lang="es-ES" altLang="es-ES" sz="900" b="0" i="0" u="none" strike="noStrike" cap="none" normalizeH="0" baseline="0" dirty="0">
                <a:ln>
                  <a:noFill/>
                </a:ln>
                <a:solidFill>
                  <a:srgbClr val="9876AA"/>
                </a:solidFill>
                <a:effectLst/>
                <a:latin typeface="JetBrains Mono"/>
              </a:rPr>
              <a:t>NOMBRES</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EST.</a:t>
            </a:r>
            <a:r>
              <a:rPr kumimoji="0" lang="es-ES" altLang="es-ES" sz="900" b="0" i="0" u="none" strike="noStrike" cap="none" normalizeH="0" baseline="0" dirty="0">
                <a:ln>
                  <a:noFill/>
                </a:ln>
                <a:solidFill>
                  <a:srgbClr val="9876AA"/>
                </a:solidFill>
                <a:effectLst/>
                <a:latin typeface="JetBrains Mono"/>
              </a:rPr>
              <a:t>APELLIDOS</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MAT.</a:t>
            </a:r>
            <a:r>
              <a:rPr kumimoji="0" lang="es-ES" altLang="es-ES" sz="900" b="0" i="0" u="none" strike="noStrike" cap="none" normalizeH="0" baseline="0" dirty="0">
                <a:ln>
                  <a:noFill/>
                </a:ln>
                <a:solidFill>
                  <a:srgbClr val="9876AA"/>
                </a:solidFill>
                <a:effectLst/>
                <a:latin typeface="JetBrains Mono"/>
              </a:rPr>
              <a:t>NOMBRE_MAT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MAT.</a:t>
            </a:r>
            <a:r>
              <a:rPr kumimoji="0" lang="es-ES" altLang="es-ES" sz="900" b="0" i="0" u="none" strike="noStrike" cap="none" normalizeH="0" baseline="0" dirty="0">
                <a:ln>
                  <a:noFill/>
                </a:ln>
                <a:solidFill>
                  <a:srgbClr val="9876AA"/>
                </a:solidFill>
                <a:effectLst/>
                <a:latin typeface="JetBrains Mono"/>
              </a:rPr>
              <a:t>COD_MAT</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FROM </a:t>
            </a:r>
            <a:r>
              <a:rPr kumimoji="0" lang="es-ES" altLang="es-ES" sz="900" b="0" i="0" u="none" strike="noStrike" cap="none" normalizeH="0" baseline="0" dirty="0">
                <a:ln>
                  <a:noFill/>
                </a:ln>
                <a:solidFill>
                  <a:srgbClr val="A9B7C6"/>
                </a:solidFill>
                <a:effectLst/>
                <a:latin typeface="JetBrains Mono"/>
              </a:rPr>
              <a:t>ESTUDIANTES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EST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INNER JOIN </a:t>
            </a:r>
            <a:r>
              <a:rPr kumimoji="0" lang="es-ES" altLang="es-ES" sz="900" b="0" i="0" u="none" strike="noStrike" cap="none" normalizeH="0" baseline="0" dirty="0">
                <a:ln>
                  <a:noFill/>
                </a:ln>
                <a:solidFill>
                  <a:srgbClr val="A9B7C6"/>
                </a:solidFill>
                <a:effectLst/>
                <a:latin typeface="JetBrains Mono"/>
              </a:rPr>
              <a:t>INSCRIPCION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I </a:t>
            </a:r>
            <a:r>
              <a:rPr kumimoji="0" lang="es-ES" altLang="es-ES" sz="900" b="0" i="0" u="none" strike="noStrike" cap="none" normalizeH="0" baseline="0" dirty="0">
                <a:ln>
                  <a:noFill/>
                </a:ln>
                <a:solidFill>
                  <a:srgbClr val="CC7832"/>
                </a:solidFill>
                <a:effectLst/>
                <a:latin typeface="JetBrains Mono"/>
              </a:rPr>
              <a:t>ON </a:t>
            </a:r>
            <a:r>
              <a:rPr kumimoji="0" lang="es-ES" altLang="es-ES" sz="900" b="0" i="0" u="none" strike="noStrike" cap="none" normalizeH="0" baseline="0" dirty="0">
                <a:ln>
                  <a:noFill/>
                </a:ln>
                <a:solidFill>
                  <a:srgbClr val="A9B7C6"/>
                </a:solidFill>
                <a:effectLst/>
                <a:latin typeface="JetBrains Mono"/>
              </a:rPr>
              <a:t>EST.</a:t>
            </a:r>
            <a:r>
              <a:rPr kumimoji="0" lang="es-ES" altLang="es-ES" sz="900" b="0" i="0" u="none" strike="noStrike" cap="none" normalizeH="0" baseline="0" dirty="0">
                <a:ln>
                  <a:noFill/>
                </a:ln>
                <a:solidFill>
                  <a:srgbClr val="9876AA"/>
                </a:solidFill>
                <a:effectLst/>
                <a:latin typeface="JetBrains Mono"/>
              </a:rPr>
              <a:t>ID_EST </a:t>
            </a:r>
            <a:r>
              <a:rPr kumimoji="0" lang="es-ES" altLang="es-ES" sz="900" b="0" i="0" u="none" strike="noStrike" cap="none" normalizeH="0" baseline="0" dirty="0">
                <a:ln>
                  <a:noFill/>
                </a:ln>
                <a:solidFill>
                  <a:srgbClr val="A9B7C6"/>
                </a:solidFill>
                <a:effectLst/>
                <a:latin typeface="JetBrains Mono"/>
              </a:rPr>
              <a:t>= I.</a:t>
            </a:r>
            <a:r>
              <a:rPr kumimoji="0" lang="es-ES" altLang="es-ES" sz="900" b="0" i="0" u="none" strike="noStrike" cap="none" normalizeH="0" baseline="0" dirty="0">
                <a:ln>
                  <a:noFill/>
                </a:ln>
                <a:solidFill>
                  <a:srgbClr val="9876AA"/>
                </a:solidFill>
                <a:effectLst/>
                <a:latin typeface="JetBrains Mono"/>
              </a:rPr>
              <a:t>ID_EST</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INNER JOIN </a:t>
            </a:r>
            <a:r>
              <a:rPr kumimoji="0" lang="es-ES" altLang="es-ES" sz="900" b="0" i="0" u="none" strike="noStrike" cap="none" normalizeH="0" baseline="0" dirty="0">
                <a:ln>
                  <a:noFill/>
                </a:ln>
                <a:solidFill>
                  <a:srgbClr val="A9B7C6"/>
                </a:solidFill>
                <a:effectLst/>
                <a:latin typeface="JetBrains Mono"/>
              </a:rPr>
              <a:t>MATERIAS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MAT </a:t>
            </a:r>
            <a:r>
              <a:rPr kumimoji="0" lang="es-ES" altLang="es-ES" sz="900" b="0" i="0" u="none" strike="noStrike" cap="none" normalizeH="0" baseline="0" dirty="0">
                <a:ln>
                  <a:noFill/>
                </a:ln>
                <a:solidFill>
                  <a:srgbClr val="CC7832"/>
                </a:solidFill>
                <a:effectLst/>
                <a:latin typeface="JetBrains Mono"/>
              </a:rPr>
              <a:t>ON </a:t>
            </a:r>
            <a:r>
              <a:rPr kumimoji="0" lang="es-ES" altLang="es-ES" sz="900" b="0" i="0" u="none" strike="noStrike" cap="none" normalizeH="0" baseline="0" dirty="0">
                <a:ln>
                  <a:noFill/>
                </a:ln>
                <a:solidFill>
                  <a:srgbClr val="A9B7C6"/>
                </a:solidFill>
                <a:effectLst/>
                <a:latin typeface="JetBrains Mono"/>
              </a:rPr>
              <a:t>I.</a:t>
            </a:r>
            <a:r>
              <a:rPr kumimoji="0" lang="es-ES" altLang="es-ES" sz="900" b="0" i="0" u="none" strike="noStrike" cap="none" normalizeH="0" baseline="0" dirty="0">
                <a:ln>
                  <a:noFill/>
                </a:ln>
                <a:solidFill>
                  <a:srgbClr val="9876AA"/>
                </a:solidFill>
                <a:effectLst/>
                <a:latin typeface="JetBrains Mono"/>
              </a:rPr>
              <a:t>ID_MAT </a:t>
            </a:r>
            <a:r>
              <a:rPr kumimoji="0" lang="es-ES" altLang="es-ES" sz="900" b="0" i="0" u="none" strike="noStrike" cap="none" normalizeH="0" baseline="0" dirty="0">
                <a:ln>
                  <a:noFill/>
                </a:ln>
                <a:solidFill>
                  <a:srgbClr val="A9B7C6"/>
                </a:solidFill>
                <a:effectLst/>
                <a:latin typeface="JetBrains Mono"/>
              </a:rPr>
              <a:t>= MAT.</a:t>
            </a:r>
            <a:r>
              <a:rPr kumimoji="0" lang="es-ES" altLang="es-ES" sz="900" b="0" i="0" u="none" strike="noStrike" cap="none" normalizeH="0" baseline="0" dirty="0">
                <a:ln>
                  <a:noFill/>
                </a:ln>
                <a:solidFill>
                  <a:srgbClr val="9876AA"/>
                </a:solidFill>
                <a:effectLst/>
                <a:latin typeface="JetBrains Mono"/>
              </a:rPr>
              <a:t>ID_MAT</a:t>
            </a:r>
            <a:br>
              <a:rPr kumimoji="0" lang="es-ES" altLang="es-ES" sz="900" b="0" i="0" u="none" strike="noStrike" cap="none" normalizeH="0" baseline="0" dirty="0">
                <a:ln>
                  <a:noFill/>
                </a:ln>
                <a:solidFill>
                  <a:srgbClr val="9876AA"/>
                </a:solidFill>
                <a:effectLst/>
                <a:latin typeface="JetBrains Mono"/>
              </a:rPr>
            </a:br>
            <a:r>
              <a:rPr kumimoji="0" lang="es-ES" altLang="es-ES" sz="900" b="0" i="0" u="none" strike="noStrike" cap="none" normalizeH="0" baseline="0" dirty="0">
                <a:ln>
                  <a:noFill/>
                </a:ln>
                <a:solidFill>
                  <a:srgbClr val="CC7832"/>
                </a:solidFill>
                <a:effectLst/>
                <a:latin typeface="JetBrains Mono"/>
              </a:rPr>
              <a:t>WHERE </a:t>
            </a:r>
            <a:r>
              <a:rPr kumimoji="0" lang="es-ES" altLang="es-ES" sz="900" b="0" i="1" u="none" strike="noStrike" cap="none" normalizeH="0" baseline="0" dirty="0" err="1">
                <a:ln>
                  <a:noFill/>
                </a:ln>
                <a:solidFill>
                  <a:srgbClr val="FFC66D"/>
                </a:solidFill>
                <a:effectLst/>
                <a:latin typeface="JetBrains Mono"/>
              </a:rPr>
              <a:t>comparaMaterias</a:t>
            </a:r>
            <a:r>
              <a:rPr kumimoji="0" lang="es-ES" altLang="es-ES" sz="900" b="0" i="0" u="none" strike="noStrike" cap="none" normalizeH="0" baseline="0" dirty="0">
                <a:ln>
                  <a:noFill/>
                </a:ln>
                <a:solidFill>
                  <a:srgbClr val="A9B7C6"/>
                </a:solidFill>
                <a:effectLst/>
                <a:latin typeface="JetBrains Mono"/>
              </a:rPr>
              <a:t>(MAT.</a:t>
            </a:r>
            <a:r>
              <a:rPr kumimoji="0" lang="es-ES" altLang="es-ES" sz="900" b="0" i="0" u="none" strike="noStrike" cap="none" normalizeH="0" baseline="0" dirty="0">
                <a:ln>
                  <a:noFill/>
                </a:ln>
                <a:solidFill>
                  <a:srgbClr val="9876AA"/>
                </a:solidFill>
                <a:effectLst/>
                <a:latin typeface="JetBrains Mono"/>
              </a:rPr>
              <a:t>COD_MAT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'ARQ-105'</a:t>
            </a:r>
            <a:r>
              <a:rPr kumimoji="0" lang="es-ES" altLang="es-ES" sz="900" b="0" i="0" u="none" strike="noStrike" cap="none" normalizeH="0" baseline="0" dirty="0">
                <a:ln>
                  <a:noFill/>
                </a:ln>
                <a:solidFill>
                  <a:srgbClr val="A9B7C6"/>
                </a:solidFill>
                <a:effectLst/>
                <a:latin typeface="JetBrains Mono"/>
              </a:rPr>
              <a:t>)</a:t>
            </a:r>
            <a:endParaRPr kumimoji="0" lang="es-ES" altLang="es-ES"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04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a:xfrm>
            <a:off x="1060194" y="728366"/>
            <a:ext cx="3590288" cy="1615827"/>
          </a:xfrm>
        </p:spPr>
        <p:txBody>
          <a:bodyPr/>
          <a:lstStyle/>
          <a:p>
            <a:r>
              <a:rPr lang="es-MX" sz="1400" dirty="0"/>
              <a:t>Crear una función que permita obtener el promedio de las edades del género masculino o femenino de los estudiantes inscritos</a:t>
            </a:r>
            <a:br>
              <a:rPr lang="es-MX" sz="1400" dirty="0"/>
            </a:br>
            <a:r>
              <a:rPr lang="es-MX" sz="1400" dirty="0"/>
              <a:t> en la asignatura ARQ-104.</a:t>
            </a:r>
            <a:endParaRPr lang="en-US" sz="1400" dirty="0"/>
          </a:p>
        </p:txBody>
      </p:sp>
      <p:cxnSp>
        <p:nvCxnSpPr>
          <p:cNvPr id="51" name="Conector recto 50">
            <a:extLst>
              <a:ext uri="{FF2B5EF4-FFF2-40B4-BE49-F238E27FC236}">
                <a16:creationId xmlns:a16="http://schemas.microsoft.com/office/drawing/2014/main" id="{DC16416F-F89F-4E04-9D74-205FF2E28AE4}"/>
              </a:ext>
            </a:extLst>
          </p:cNvPr>
          <p:cNvCxnSpPr>
            <a:cxnSpLocks/>
          </p:cNvCxnSpPr>
          <p:nvPr/>
        </p:nvCxnSpPr>
        <p:spPr>
          <a:xfrm>
            <a:off x="4915170" y="552449"/>
            <a:ext cx="0" cy="4038601"/>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39" name="Elipse 138">
            <a:extLst>
              <a:ext uri="{FF2B5EF4-FFF2-40B4-BE49-F238E27FC236}">
                <a16:creationId xmlns:a16="http://schemas.microsoft.com/office/drawing/2014/main" id="{F7FBB088-BAF2-4DE5-9805-F403E125D236}"/>
              </a:ext>
            </a:extLst>
          </p:cNvPr>
          <p:cNvSpPr/>
          <p:nvPr/>
        </p:nvSpPr>
        <p:spPr>
          <a:xfrm>
            <a:off x="864974" y="624855"/>
            <a:ext cx="3909122" cy="171933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C8C13F8C-9948-4EF4-920F-98C57EB69876}"/>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14</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40" name="Imagen 39">
            <a:extLst>
              <a:ext uri="{FF2B5EF4-FFF2-40B4-BE49-F238E27FC236}">
                <a16:creationId xmlns:a16="http://schemas.microsoft.com/office/drawing/2014/main" id="{C57A57CB-B9C1-4416-8B59-CD470BE3938C}"/>
              </a:ext>
            </a:extLst>
          </p:cNvPr>
          <p:cNvPicPr>
            <a:picLocks noChangeAspect="1"/>
          </p:cNvPicPr>
          <p:nvPr/>
        </p:nvPicPr>
        <p:blipFill>
          <a:blip r:embed="rId2"/>
          <a:stretch>
            <a:fillRect/>
          </a:stretch>
        </p:blipFill>
        <p:spPr>
          <a:xfrm>
            <a:off x="5048813" y="911551"/>
            <a:ext cx="4021262" cy="3131059"/>
          </a:xfrm>
          <a:prstGeom prst="rect">
            <a:avLst/>
          </a:prstGeom>
        </p:spPr>
      </p:pic>
      <p:sp>
        <p:nvSpPr>
          <p:cNvPr id="41" name="Rectangle 1">
            <a:extLst>
              <a:ext uri="{FF2B5EF4-FFF2-40B4-BE49-F238E27FC236}">
                <a16:creationId xmlns:a16="http://schemas.microsoft.com/office/drawing/2014/main" id="{60DCF88E-E508-40D5-B76A-85774949D1B0}"/>
              </a:ext>
            </a:extLst>
          </p:cNvPr>
          <p:cNvSpPr>
            <a:spLocks noGrp="1" noChangeArrowheads="1"/>
          </p:cNvSpPr>
          <p:nvPr>
            <p:ph type="body" idx="18"/>
          </p:nvPr>
        </p:nvSpPr>
        <p:spPr bwMode="auto">
          <a:xfrm>
            <a:off x="807257" y="2631931"/>
            <a:ext cx="3843219" cy="16158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a:ln>
                  <a:noFill/>
                </a:ln>
                <a:solidFill>
                  <a:srgbClr val="CC7832"/>
                </a:solidFill>
                <a:effectLst/>
                <a:latin typeface="JetBrains Mono"/>
              </a:rPr>
              <a:t>CREATE FUNCTION </a:t>
            </a:r>
            <a:r>
              <a:rPr kumimoji="0" lang="es-ES" altLang="es-ES" sz="900" b="0" i="1" u="none" strike="noStrike" cap="none" normalizeH="0" baseline="0">
                <a:ln>
                  <a:noFill/>
                </a:ln>
                <a:solidFill>
                  <a:srgbClr val="FFC66D"/>
                </a:solidFill>
                <a:effectLst/>
                <a:latin typeface="JetBrains Mono"/>
              </a:rPr>
              <a:t>PROMEDIO_EDADES</a:t>
            </a:r>
            <a:r>
              <a:rPr kumimoji="0" lang="es-ES" altLang="es-ES" sz="900" b="0" i="0" u="none" strike="noStrike" cap="none" normalizeH="0" baseline="0">
                <a:ln>
                  <a:noFill/>
                </a:ln>
                <a:solidFill>
                  <a:srgbClr val="A9B7C6"/>
                </a:solidFill>
                <a:effectLst/>
                <a:latin typeface="JetBrains Mono"/>
              </a:rPr>
              <a:t>(GENERO </a:t>
            </a:r>
            <a:r>
              <a:rPr kumimoji="0" lang="es-ES" altLang="es-ES" sz="900" b="0" i="0" u="none" strike="noStrike" cap="none" normalizeH="0" baseline="0">
                <a:ln>
                  <a:noFill/>
                </a:ln>
                <a:solidFill>
                  <a:srgbClr val="CC7832"/>
                </a:solidFill>
                <a:effectLst/>
                <a:latin typeface="JetBrains Mono"/>
              </a:rPr>
              <a:t>VARCHAR</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6897BB"/>
                </a:solidFill>
                <a:effectLst/>
                <a:latin typeface="JetBrains Mono"/>
              </a:rPr>
              <a:t>15</a:t>
            </a:r>
            <a:r>
              <a:rPr kumimoji="0" lang="es-ES" altLang="es-ES" sz="900" b="0" i="0" u="none" strike="noStrike" cap="none" normalizeH="0" baseline="0">
                <a:ln>
                  <a:noFill/>
                </a:ln>
                <a:solidFill>
                  <a:srgbClr val="A9B7C6"/>
                </a:solidFill>
                <a:effectLst/>
                <a:latin typeface="JetBrains Mono"/>
              </a:rPr>
              <a:t>))</a:t>
            </a:r>
            <a:br>
              <a:rPr kumimoji="0" lang="es-ES" altLang="es-ES" sz="900" b="0" i="0" u="none" strike="noStrike" cap="none" normalizeH="0" baseline="0">
                <a:ln>
                  <a:noFill/>
                </a:ln>
                <a:solidFill>
                  <a:srgbClr val="A9B7C6"/>
                </a:solidFill>
                <a:effectLst/>
                <a:latin typeface="JetBrains Mono"/>
              </a:rPr>
            </a:br>
            <a:r>
              <a:rPr kumimoji="0" lang="es-ES" altLang="es-ES" sz="900" b="0" i="0" u="none" strike="noStrike" cap="none" normalizeH="0" baseline="0">
                <a:ln>
                  <a:noFill/>
                </a:ln>
                <a:solidFill>
                  <a:srgbClr val="A9B7C6"/>
                </a:solidFill>
                <a:effectLst/>
                <a:latin typeface="JetBrains Mono"/>
              </a:rPr>
              <a:t>   </a:t>
            </a:r>
            <a:r>
              <a:rPr kumimoji="0" lang="es-ES" altLang="es-ES" sz="900" b="0" i="0" u="none" strike="noStrike" cap="none" normalizeH="0" baseline="0">
                <a:ln>
                  <a:noFill/>
                </a:ln>
                <a:solidFill>
                  <a:srgbClr val="CC7832"/>
                </a:solidFill>
                <a:effectLst/>
                <a:latin typeface="JetBrains Mono"/>
              </a:rPr>
              <a:t>RETURNS INTEGER</a:t>
            </a:r>
            <a:br>
              <a:rPr kumimoji="0" lang="es-ES" altLang="es-ES" sz="900" b="0" i="0" u="none" strike="noStrike" cap="none" normalizeH="0" baseline="0">
                <a:ln>
                  <a:noFill/>
                </a:ln>
                <a:solidFill>
                  <a:srgbClr val="CC7832"/>
                </a:solidFill>
                <a:effectLst/>
                <a:latin typeface="JetBrains Mono"/>
              </a:rPr>
            </a:br>
            <a:r>
              <a:rPr kumimoji="0" lang="es-ES" altLang="es-ES" sz="900" b="0" i="0" u="none" strike="noStrike" cap="none" normalizeH="0" baseline="0">
                <a:ln>
                  <a:noFill/>
                </a:ln>
                <a:solidFill>
                  <a:srgbClr val="CC7832"/>
                </a:solidFill>
                <a:effectLst/>
                <a:latin typeface="JetBrains Mono"/>
              </a:rPr>
              <a:t>    begin</a:t>
            </a:r>
            <a:br>
              <a:rPr kumimoji="0" lang="es-ES" altLang="es-ES" sz="900" b="0" i="0" u="none" strike="noStrike" cap="none" normalizeH="0" baseline="0">
                <a:ln>
                  <a:noFill/>
                </a:ln>
                <a:solidFill>
                  <a:srgbClr val="CC7832"/>
                </a:solidFill>
                <a:effectLst/>
                <a:latin typeface="JetBrains Mono"/>
              </a:rPr>
            </a:br>
            <a:r>
              <a:rPr kumimoji="0" lang="es-ES" altLang="es-ES" sz="900" b="0" i="0" u="none" strike="noStrike" cap="none" normalizeH="0" baseline="0">
                <a:ln>
                  <a:noFill/>
                </a:ln>
                <a:solidFill>
                  <a:srgbClr val="CC7832"/>
                </a:solidFill>
                <a:effectLst/>
                <a:latin typeface="JetBrains Mono"/>
              </a:rPr>
              <a:t>        return </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CC7832"/>
                </a:solidFill>
                <a:effectLst/>
                <a:latin typeface="JetBrains Mono"/>
              </a:rPr>
              <a:t>SELECT </a:t>
            </a:r>
            <a:r>
              <a:rPr kumimoji="0" lang="es-ES" altLang="es-ES" sz="900" b="0" i="0" u="none" strike="noStrike" cap="none" normalizeH="0" baseline="0">
                <a:ln>
                  <a:noFill/>
                </a:ln>
                <a:solidFill>
                  <a:srgbClr val="FFC66D"/>
                </a:solidFill>
                <a:effectLst/>
                <a:latin typeface="JetBrains Mono"/>
              </a:rPr>
              <a:t>AVG</a:t>
            </a:r>
            <a:r>
              <a:rPr kumimoji="0" lang="es-ES" altLang="es-ES" sz="900" b="0" i="0" u="none" strike="noStrike" cap="none" normalizeH="0" baseline="0">
                <a:ln>
                  <a:noFill/>
                </a:ln>
                <a:solidFill>
                  <a:srgbClr val="A9B7C6"/>
                </a:solidFill>
                <a:effectLst/>
                <a:latin typeface="JetBrains Mono"/>
              </a:rPr>
              <a:t>(E.</a:t>
            </a:r>
            <a:r>
              <a:rPr kumimoji="0" lang="es-ES" altLang="es-ES" sz="900" b="0" i="0" u="none" strike="noStrike" cap="none" normalizeH="0" baseline="0">
                <a:ln>
                  <a:noFill/>
                </a:ln>
                <a:solidFill>
                  <a:srgbClr val="9876AA"/>
                </a:solidFill>
                <a:effectLst/>
                <a:latin typeface="JetBrains Mono"/>
              </a:rPr>
              <a:t>EDAD</a:t>
            </a:r>
            <a:r>
              <a:rPr kumimoji="0" lang="es-ES" altLang="es-ES" sz="900" b="0" i="0" u="none" strike="noStrike" cap="none" normalizeH="0" baseline="0">
                <a:ln>
                  <a:noFill/>
                </a:ln>
                <a:solidFill>
                  <a:srgbClr val="A9B7C6"/>
                </a:solidFill>
                <a:effectLst/>
                <a:latin typeface="JetBrains Mono"/>
              </a:rPr>
              <a:t>)</a:t>
            </a:r>
            <a:br>
              <a:rPr kumimoji="0" lang="es-ES" altLang="es-ES" sz="900" b="0" i="0" u="none" strike="noStrike" cap="none" normalizeH="0" baseline="0">
                <a:ln>
                  <a:noFill/>
                </a:ln>
                <a:solidFill>
                  <a:srgbClr val="A9B7C6"/>
                </a:solidFill>
                <a:effectLst/>
                <a:latin typeface="JetBrains Mono"/>
              </a:rPr>
            </a:br>
            <a:r>
              <a:rPr kumimoji="0" lang="es-ES" altLang="es-ES" sz="900" b="0" i="0" u="none" strike="noStrike" cap="none" normalizeH="0" baseline="0">
                <a:ln>
                  <a:noFill/>
                </a:ln>
                <a:solidFill>
                  <a:srgbClr val="A9B7C6"/>
                </a:solidFill>
                <a:effectLst/>
                <a:latin typeface="JetBrains Mono"/>
              </a:rPr>
              <a:t>            </a:t>
            </a:r>
            <a:r>
              <a:rPr kumimoji="0" lang="es-ES" altLang="es-ES" sz="900" b="0" i="0" u="none" strike="noStrike" cap="none" normalizeH="0" baseline="0">
                <a:ln>
                  <a:noFill/>
                </a:ln>
                <a:solidFill>
                  <a:srgbClr val="CC7832"/>
                </a:solidFill>
                <a:effectLst/>
                <a:latin typeface="JetBrains Mono"/>
              </a:rPr>
              <a:t>FROM </a:t>
            </a:r>
            <a:r>
              <a:rPr kumimoji="0" lang="es-ES" altLang="es-ES" sz="900" b="0" i="0" u="none" strike="noStrike" cap="none" normalizeH="0" baseline="0">
                <a:ln>
                  <a:noFill/>
                </a:ln>
                <a:solidFill>
                  <a:srgbClr val="A9B7C6"/>
                </a:solidFill>
                <a:effectLst/>
                <a:latin typeface="JetBrains Mono"/>
              </a:rPr>
              <a:t>ESTUDIANTES </a:t>
            </a:r>
            <a:r>
              <a:rPr kumimoji="0" lang="es-ES" altLang="es-ES" sz="900" b="0" i="0" u="none" strike="noStrike" cap="none" normalizeH="0" baseline="0">
                <a:ln>
                  <a:noFill/>
                </a:ln>
                <a:solidFill>
                  <a:srgbClr val="CC7832"/>
                </a:solidFill>
                <a:effectLst/>
                <a:latin typeface="JetBrains Mono"/>
              </a:rPr>
              <a:t>AS </a:t>
            </a:r>
            <a:r>
              <a:rPr kumimoji="0" lang="es-ES" altLang="es-ES" sz="900" b="0" i="0" u="none" strike="noStrike" cap="none" normalizeH="0" baseline="0">
                <a:ln>
                  <a:noFill/>
                </a:ln>
                <a:solidFill>
                  <a:srgbClr val="A9B7C6"/>
                </a:solidFill>
                <a:effectLst/>
                <a:latin typeface="JetBrains Mono"/>
              </a:rPr>
              <a:t>E</a:t>
            </a:r>
            <a:br>
              <a:rPr kumimoji="0" lang="es-ES" altLang="es-ES" sz="900" b="0" i="0" u="none" strike="noStrike" cap="none" normalizeH="0" baseline="0">
                <a:ln>
                  <a:noFill/>
                </a:ln>
                <a:solidFill>
                  <a:srgbClr val="A9B7C6"/>
                </a:solidFill>
                <a:effectLst/>
                <a:latin typeface="JetBrains Mono"/>
              </a:rPr>
            </a:br>
            <a:r>
              <a:rPr kumimoji="0" lang="es-ES" altLang="es-ES" sz="900" b="0" i="0" u="none" strike="noStrike" cap="none" normalizeH="0" baseline="0">
                <a:ln>
                  <a:noFill/>
                </a:ln>
                <a:solidFill>
                  <a:srgbClr val="A9B7C6"/>
                </a:solidFill>
                <a:effectLst/>
                <a:latin typeface="JetBrains Mono"/>
              </a:rPr>
              <a:t>            </a:t>
            </a:r>
            <a:r>
              <a:rPr kumimoji="0" lang="es-ES" altLang="es-ES" sz="900" b="0" i="0" u="none" strike="noStrike" cap="none" normalizeH="0" baseline="0">
                <a:ln>
                  <a:noFill/>
                </a:ln>
                <a:solidFill>
                  <a:srgbClr val="CC7832"/>
                </a:solidFill>
                <a:effectLst/>
                <a:latin typeface="JetBrains Mono"/>
              </a:rPr>
              <a:t>INNER JOIN </a:t>
            </a:r>
            <a:r>
              <a:rPr kumimoji="0" lang="es-ES" altLang="es-ES" sz="900" b="0" i="0" u="none" strike="noStrike" cap="none" normalizeH="0" baseline="0">
                <a:ln>
                  <a:noFill/>
                </a:ln>
                <a:solidFill>
                  <a:srgbClr val="A9B7C6"/>
                </a:solidFill>
                <a:effectLst/>
                <a:latin typeface="JetBrains Mono"/>
              </a:rPr>
              <a:t>INSCRIPCION I </a:t>
            </a:r>
            <a:r>
              <a:rPr kumimoji="0" lang="es-ES" altLang="es-ES" sz="900" b="0" i="0" u="none" strike="noStrike" cap="none" normalizeH="0" baseline="0">
                <a:ln>
                  <a:noFill/>
                </a:ln>
                <a:solidFill>
                  <a:srgbClr val="CC7832"/>
                </a:solidFill>
                <a:effectLst/>
                <a:latin typeface="JetBrains Mono"/>
              </a:rPr>
              <a:t>on </a:t>
            </a:r>
            <a:r>
              <a:rPr kumimoji="0" lang="es-ES" altLang="es-ES" sz="900" b="0" i="0" u="none" strike="noStrike" cap="none" normalizeH="0" baseline="0">
                <a:ln>
                  <a:noFill/>
                </a:ln>
                <a:solidFill>
                  <a:srgbClr val="A9B7C6"/>
                </a:solidFill>
                <a:effectLst/>
                <a:latin typeface="JetBrains Mono"/>
              </a:rPr>
              <a:t>E.</a:t>
            </a:r>
            <a:r>
              <a:rPr kumimoji="0" lang="es-ES" altLang="es-ES" sz="900" b="0" i="0" u="none" strike="noStrike" cap="none" normalizeH="0" baseline="0">
                <a:ln>
                  <a:noFill/>
                </a:ln>
                <a:solidFill>
                  <a:srgbClr val="9876AA"/>
                </a:solidFill>
                <a:effectLst/>
                <a:latin typeface="JetBrains Mono"/>
              </a:rPr>
              <a:t>ID_EST </a:t>
            </a:r>
            <a:r>
              <a:rPr kumimoji="0" lang="es-ES" altLang="es-ES" sz="900" b="0" i="0" u="none" strike="noStrike" cap="none" normalizeH="0" baseline="0">
                <a:ln>
                  <a:noFill/>
                </a:ln>
                <a:solidFill>
                  <a:srgbClr val="A9B7C6"/>
                </a:solidFill>
                <a:effectLst/>
                <a:latin typeface="JetBrains Mono"/>
              </a:rPr>
              <a:t>= I.</a:t>
            </a:r>
            <a:r>
              <a:rPr kumimoji="0" lang="es-ES" altLang="es-ES" sz="900" b="0" i="0" u="none" strike="noStrike" cap="none" normalizeH="0" baseline="0">
                <a:ln>
                  <a:noFill/>
                </a:ln>
                <a:solidFill>
                  <a:srgbClr val="9876AA"/>
                </a:solidFill>
                <a:effectLst/>
                <a:latin typeface="JetBrains Mono"/>
              </a:rPr>
              <a:t>ID_EST</a:t>
            </a:r>
            <a:br>
              <a:rPr kumimoji="0" lang="es-ES" altLang="es-ES" sz="900" b="0" i="0" u="none" strike="noStrike" cap="none" normalizeH="0" baseline="0">
                <a:ln>
                  <a:noFill/>
                </a:ln>
                <a:solidFill>
                  <a:srgbClr val="9876AA"/>
                </a:solidFill>
                <a:effectLst/>
                <a:latin typeface="JetBrains Mono"/>
              </a:rPr>
            </a:br>
            <a:r>
              <a:rPr kumimoji="0" lang="es-ES" altLang="es-ES" sz="900" b="0" i="0" u="none" strike="noStrike" cap="none" normalizeH="0" baseline="0">
                <a:ln>
                  <a:noFill/>
                </a:ln>
                <a:solidFill>
                  <a:srgbClr val="9876AA"/>
                </a:solidFill>
                <a:effectLst/>
                <a:latin typeface="JetBrains Mono"/>
              </a:rPr>
              <a:t>            </a:t>
            </a:r>
            <a:r>
              <a:rPr kumimoji="0" lang="es-ES" altLang="es-ES" sz="900" b="0" i="0" u="none" strike="noStrike" cap="none" normalizeH="0" baseline="0">
                <a:ln>
                  <a:noFill/>
                </a:ln>
                <a:solidFill>
                  <a:srgbClr val="CC7832"/>
                </a:solidFill>
                <a:effectLst/>
                <a:latin typeface="JetBrains Mono"/>
              </a:rPr>
              <a:t>INNER JOIN </a:t>
            </a:r>
            <a:r>
              <a:rPr kumimoji="0" lang="es-ES" altLang="es-ES" sz="900" b="0" i="0" u="none" strike="noStrike" cap="none" normalizeH="0" baseline="0">
                <a:ln>
                  <a:noFill/>
                </a:ln>
                <a:solidFill>
                  <a:srgbClr val="A9B7C6"/>
                </a:solidFill>
                <a:effectLst/>
                <a:latin typeface="JetBrains Mono"/>
              </a:rPr>
              <a:t>MATERIAS M </a:t>
            </a:r>
            <a:r>
              <a:rPr kumimoji="0" lang="es-ES" altLang="es-ES" sz="900" b="0" i="0" u="none" strike="noStrike" cap="none" normalizeH="0" baseline="0">
                <a:ln>
                  <a:noFill/>
                </a:ln>
                <a:solidFill>
                  <a:srgbClr val="CC7832"/>
                </a:solidFill>
                <a:effectLst/>
                <a:latin typeface="JetBrains Mono"/>
              </a:rPr>
              <a:t>on </a:t>
            </a:r>
            <a:r>
              <a:rPr kumimoji="0" lang="es-ES" altLang="es-ES" sz="900" b="0" i="0" u="none" strike="noStrike" cap="none" normalizeH="0" baseline="0">
                <a:ln>
                  <a:noFill/>
                </a:ln>
                <a:solidFill>
                  <a:srgbClr val="A9B7C6"/>
                </a:solidFill>
                <a:effectLst/>
                <a:latin typeface="JetBrains Mono"/>
              </a:rPr>
              <a:t>I.</a:t>
            </a:r>
            <a:r>
              <a:rPr kumimoji="0" lang="es-ES" altLang="es-ES" sz="900" b="0" i="0" u="none" strike="noStrike" cap="none" normalizeH="0" baseline="0">
                <a:ln>
                  <a:noFill/>
                </a:ln>
                <a:solidFill>
                  <a:srgbClr val="9876AA"/>
                </a:solidFill>
                <a:effectLst/>
                <a:latin typeface="JetBrains Mono"/>
              </a:rPr>
              <a:t>ID_MAT </a:t>
            </a:r>
            <a:r>
              <a:rPr kumimoji="0" lang="es-ES" altLang="es-ES" sz="900" b="0" i="0" u="none" strike="noStrike" cap="none" normalizeH="0" baseline="0">
                <a:ln>
                  <a:noFill/>
                </a:ln>
                <a:solidFill>
                  <a:srgbClr val="A9B7C6"/>
                </a:solidFill>
                <a:effectLst/>
                <a:latin typeface="JetBrains Mono"/>
              </a:rPr>
              <a:t>= M.</a:t>
            </a:r>
            <a:r>
              <a:rPr kumimoji="0" lang="es-ES" altLang="es-ES" sz="900" b="0" i="0" u="none" strike="noStrike" cap="none" normalizeH="0" baseline="0">
                <a:ln>
                  <a:noFill/>
                </a:ln>
                <a:solidFill>
                  <a:srgbClr val="9876AA"/>
                </a:solidFill>
                <a:effectLst/>
                <a:latin typeface="JetBrains Mono"/>
              </a:rPr>
              <a:t>ID_MAT</a:t>
            </a:r>
            <a:br>
              <a:rPr kumimoji="0" lang="es-ES" altLang="es-ES" sz="900" b="0" i="0" u="none" strike="noStrike" cap="none" normalizeH="0" baseline="0">
                <a:ln>
                  <a:noFill/>
                </a:ln>
                <a:solidFill>
                  <a:srgbClr val="9876AA"/>
                </a:solidFill>
                <a:effectLst/>
                <a:latin typeface="JetBrains Mono"/>
              </a:rPr>
            </a:br>
            <a:r>
              <a:rPr kumimoji="0" lang="es-ES" altLang="es-ES" sz="900" b="0" i="0" u="none" strike="noStrike" cap="none" normalizeH="0" baseline="0">
                <a:ln>
                  <a:noFill/>
                </a:ln>
                <a:solidFill>
                  <a:srgbClr val="9876AA"/>
                </a:solidFill>
                <a:effectLst/>
                <a:latin typeface="JetBrains Mono"/>
              </a:rPr>
              <a:t>            </a:t>
            </a:r>
            <a:r>
              <a:rPr kumimoji="0" lang="es-ES" altLang="es-ES" sz="900" b="0" i="0" u="none" strike="noStrike" cap="none" normalizeH="0" baseline="0">
                <a:ln>
                  <a:noFill/>
                </a:ln>
                <a:solidFill>
                  <a:srgbClr val="CC7832"/>
                </a:solidFill>
                <a:effectLst/>
                <a:latin typeface="JetBrains Mono"/>
              </a:rPr>
              <a:t>WHERE </a:t>
            </a:r>
            <a:r>
              <a:rPr kumimoji="0" lang="es-ES" altLang="es-ES" sz="900" b="0" i="0" u="none" strike="noStrike" cap="none" normalizeH="0" baseline="0">
                <a:ln>
                  <a:noFill/>
                </a:ln>
                <a:solidFill>
                  <a:srgbClr val="A9B7C6"/>
                </a:solidFill>
                <a:effectLst/>
                <a:latin typeface="JetBrains Mono"/>
              </a:rPr>
              <a:t>E.</a:t>
            </a:r>
            <a:r>
              <a:rPr kumimoji="0" lang="es-ES" altLang="es-ES" sz="900" b="0" i="0" u="none" strike="noStrike" cap="none" normalizeH="0" baseline="0">
                <a:ln>
                  <a:noFill/>
                </a:ln>
                <a:solidFill>
                  <a:srgbClr val="9876AA"/>
                </a:solidFill>
                <a:effectLst/>
                <a:latin typeface="JetBrains Mono"/>
              </a:rPr>
              <a:t>SEXO </a:t>
            </a:r>
            <a:r>
              <a:rPr kumimoji="0" lang="es-ES" altLang="es-ES" sz="900" b="0" i="0" u="none" strike="noStrike" cap="none" normalizeH="0" baseline="0">
                <a:ln>
                  <a:noFill/>
                </a:ln>
                <a:solidFill>
                  <a:srgbClr val="A9B7C6"/>
                </a:solidFill>
                <a:effectLst/>
                <a:latin typeface="JetBrains Mono"/>
              </a:rPr>
              <a:t>= GENERO </a:t>
            </a:r>
            <a:r>
              <a:rPr kumimoji="0" lang="es-ES" altLang="es-ES" sz="900" b="0" i="0" u="none" strike="noStrike" cap="none" normalizeH="0" baseline="0">
                <a:ln>
                  <a:noFill/>
                </a:ln>
                <a:solidFill>
                  <a:srgbClr val="CC7832"/>
                </a:solidFill>
                <a:effectLst/>
                <a:latin typeface="JetBrains Mono"/>
              </a:rPr>
              <a:t>AND </a:t>
            </a:r>
            <a:r>
              <a:rPr kumimoji="0" lang="es-ES" altLang="es-ES" sz="900" b="0" i="0" u="none" strike="noStrike" cap="none" normalizeH="0" baseline="0">
                <a:ln>
                  <a:noFill/>
                </a:ln>
                <a:solidFill>
                  <a:srgbClr val="A9B7C6"/>
                </a:solidFill>
                <a:effectLst/>
                <a:latin typeface="JetBrains Mono"/>
              </a:rPr>
              <a:t>M.</a:t>
            </a:r>
            <a:r>
              <a:rPr kumimoji="0" lang="es-ES" altLang="es-ES" sz="900" b="0" i="0" u="none" strike="noStrike" cap="none" normalizeH="0" baseline="0">
                <a:ln>
                  <a:noFill/>
                </a:ln>
                <a:solidFill>
                  <a:srgbClr val="9876AA"/>
                </a:solidFill>
                <a:effectLst/>
                <a:latin typeface="JetBrains Mono"/>
              </a:rPr>
              <a:t>COD_MAT</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6A8759"/>
                </a:solidFill>
                <a:effectLst/>
                <a:latin typeface="JetBrains Mono"/>
              </a:rPr>
              <a:t>'ARQ-104'</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CC7832"/>
                </a:solidFill>
                <a:effectLst/>
                <a:latin typeface="JetBrains Mono"/>
              </a:rPr>
              <a:t>;</a:t>
            </a:r>
            <a:br>
              <a:rPr kumimoji="0" lang="es-ES" altLang="es-ES" sz="900" b="0" i="0" u="none" strike="noStrike" cap="none" normalizeH="0" baseline="0">
                <a:ln>
                  <a:noFill/>
                </a:ln>
                <a:solidFill>
                  <a:srgbClr val="CC7832"/>
                </a:solidFill>
                <a:effectLst/>
                <a:latin typeface="JetBrains Mono"/>
              </a:rPr>
            </a:br>
            <a:r>
              <a:rPr kumimoji="0" lang="es-ES" altLang="es-ES" sz="900" b="0" i="0" u="none" strike="noStrike" cap="none" normalizeH="0" baseline="0">
                <a:ln>
                  <a:noFill/>
                </a:ln>
                <a:solidFill>
                  <a:srgbClr val="CC7832"/>
                </a:solidFill>
                <a:effectLst/>
                <a:latin typeface="JetBrains Mono"/>
              </a:rPr>
              <a:t>    end;</a:t>
            </a:r>
            <a:br>
              <a:rPr kumimoji="0" lang="es-ES" altLang="es-ES" sz="900" b="0" i="0" u="none" strike="noStrike" cap="none" normalizeH="0" baseline="0">
                <a:ln>
                  <a:noFill/>
                </a:ln>
                <a:solidFill>
                  <a:srgbClr val="CC7832"/>
                </a:solidFill>
                <a:effectLst/>
                <a:latin typeface="JetBrains Mono"/>
              </a:rPr>
            </a:br>
            <a:br>
              <a:rPr kumimoji="0" lang="es-ES" altLang="es-ES" sz="900" b="0" i="0" u="none" strike="noStrike" cap="none" normalizeH="0" baseline="0">
                <a:ln>
                  <a:noFill/>
                </a:ln>
                <a:solidFill>
                  <a:srgbClr val="CC7832"/>
                </a:solidFill>
                <a:effectLst/>
                <a:latin typeface="JetBrains Mono"/>
              </a:rPr>
            </a:br>
            <a:r>
              <a:rPr kumimoji="0" lang="es-ES" altLang="es-ES" sz="900" b="0" i="0" u="none" strike="noStrike" cap="none" normalizeH="0" baseline="0">
                <a:ln>
                  <a:noFill/>
                </a:ln>
                <a:solidFill>
                  <a:srgbClr val="CC7832"/>
                </a:solidFill>
                <a:effectLst/>
                <a:latin typeface="JetBrains Mono"/>
              </a:rPr>
              <a:t>SELECT </a:t>
            </a:r>
            <a:r>
              <a:rPr kumimoji="0" lang="es-ES" altLang="es-ES" sz="900" b="0" i="1" u="none" strike="noStrike" cap="none" normalizeH="0" baseline="0">
                <a:ln>
                  <a:noFill/>
                </a:ln>
                <a:solidFill>
                  <a:srgbClr val="FFC66D"/>
                </a:solidFill>
                <a:effectLst/>
                <a:latin typeface="JetBrains Mono"/>
              </a:rPr>
              <a:t>PROMEDIO_EDADES</a:t>
            </a:r>
            <a:r>
              <a:rPr kumimoji="0" lang="es-ES" altLang="es-ES" sz="900" b="0" i="0" u="none" strike="noStrike" cap="none" normalizeH="0" baseline="0">
                <a:ln>
                  <a:noFill/>
                </a:ln>
                <a:solidFill>
                  <a:srgbClr val="A9B7C6"/>
                </a:solidFill>
                <a:effectLst/>
                <a:latin typeface="JetBrains Mono"/>
              </a:rPr>
              <a:t>(</a:t>
            </a:r>
            <a:r>
              <a:rPr kumimoji="0" lang="es-ES" altLang="es-ES" sz="900" b="0" i="0" u="none" strike="noStrike" cap="none" normalizeH="0" baseline="0">
                <a:ln>
                  <a:noFill/>
                </a:ln>
                <a:solidFill>
                  <a:srgbClr val="6A8759"/>
                </a:solidFill>
                <a:effectLst/>
                <a:latin typeface="JetBrains Mono"/>
              </a:rPr>
              <a:t>'femenino'</a:t>
            </a:r>
            <a:r>
              <a:rPr kumimoji="0" lang="es-ES" altLang="es-ES" sz="900" b="0" i="0" u="none" strike="noStrike" cap="none" normalizeH="0" baseline="0">
                <a:ln>
                  <a:noFill/>
                </a:ln>
                <a:solidFill>
                  <a:srgbClr val="A9B7C6"/>
                </a:solidFill>
                <a:effectLst/>
                <a:latin typeface="JetBrains Mono"/>
              </a:rPr>
              <a:t>)</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1817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wipe(down)">
                                      <p:cBhvr>
                                        <p:cTn id="18"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1713024"/>
            <a:ext cx="7696200" cy="1717450"/>
          </a:xfrm>
        </p:spPr>
        <p:txBody>
          <a:bodyPr/>
          <a:lstStyle/>
          <a:p>
            <a:r>
              <a:rPr lang="en-US" sz="6000" dirty="0">
                <a:latin typeface="Stencil" panose="040409050D0802020404" pitchFamily="82" charset="0"/>
              </a:rPr>
              <a:t>MANEJO </a:t>
            </a:r>
            <a:br>
              <a:rPr lang="en-US" sz="6000" dirty="0">
                <a:latin typeface="Stencil" panose="040409050D0802020404" pitchFamily="82" charset="0"/>
              </a:rPr>
            </a:br>
            <a:r>
              <a:rPr lang="en-US" sz="6000" dirty="0">
                <a:latin typeface="Stencil" panose="040409050D0802020404" pitchFamily="82" charset="0"/>
              </a:rPr>
              <a:t>DE CONCEPTOS</a:t>
            </a:r>
          </a:p>
        </p:txBody>
      </p:sp>
      <p:sp>
        <p:nvSpPr>
          <p:cNvPr id="15" name="Elipse 14">
            <a:extLst>
              <a:ext uri="{FF2B5EF4-FFF2-40B4-BE49-F238E27FC236}">
                <a16:creationId xmlns:a16="http://schemas.microsoft.com/office/drawing/2014/main" id="{2DAAC10C-CB40-4F33-A7BB-A89A5444EC95}"/>
              </a:ext>
            </a:extLst>
          </p:cNvPr>
          <p:cNvSpPr/>
          <p:nvPr/>
        </p:nvSpPr>
        <p:spPr>
          <a:xfrm>
            <a:off x="986589" y="1382127"/>
            <a:ext cx="7170822" cy="2379245"/>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18803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843409" y="656248"/>
            <a:ext cx="7938837" cy="1147972"/>
          </a:xfrm>
        </p:spPr>
        <p:txBody>
          <a:bodyPr>
            <a:noAutofit/>
          </a:bodyPr>
          <a:lstStyle/>
          <a:p>
            <a:pPr algn="ctr"/>
            <a:r>
              <a:rPr lang="es-MX" sz="3600" dirty="0"/>
              <a:t>Crear una función que permita concatenar 3 cadenas.</a:t>
            </a:r>
            <a:endParaRPr lang="en-US" sz="3600" dirty="0"/>
          </a:p>
        </p:txBody>
      </p:sp>
      <p:pic>
        <p:nvPicPr>
          <p:cNvPr id="15" name="Gráfico 14">
            <a:extLst>
              <a:ext uri="{FF2B5EF4-FFF2-40B4-BE49-F238E27FC236}">
                <a16:creationId xmlns:a16="http://schemas.microsoft.com/office/drawing/2014/main" id="{EF2B747A-3AD1-4478-BDFC-8E68E119F8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2828" y="2583681"/>
            <a:ext cx="270510" cy="270510"/>
          </a:xfrm>
          <a:prstGeom prst="rect">
            <a:avLst/>
          </a:prstGeom>
        </p:spPr>
      </p:pic>
      <p:sp>
        <p:nvSpPr>
          <p:cNvPr id="7" name="CuadroTexto 6">
            <a:extLst>
              <a:ext uri="{FF2B5EF4-FFF2-40B4-BE49-F238E27FC236}">
                <a16:creationId xmlns:a16="http://schemas.microsoft.com/office/drawing/2014/main" id="{4BE8FDEF-0E82-49D2-8C6E-7E79B7B5FEE7}"/>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15</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2" name="Rectangle 1">
            <a:extLst>
              <a:ext uri="{FF2B5EF4-FFF2-40B4-BE49-F238E27FC236}">
                <a16:creationId xmlns:a16="http://schemas.microsoft.com/office/drawing/2014/main" id="{39E07D5D-83E7-4DD3-9B9D-78EC6836B537}"/>
              </a:ext>
            </a:extLst>
          </p:cNvPr>
          <p:cNvSpPr>
            <a:spLocks noChangeArrowheads="1"/>
          </p:cNvSpPr>
          <p:nvPr/>
        </p:nvSpPr>
        <p:spPr bwMode="auto">
          <a:xfrm>
            <a:off x="1464322" y="1804220"/>
            <a:ext cx="5494225"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rgbClr val="CC7832"/>
                </a:solidFill>
                <a:effectLst/>
                <a:latin typeface="JetBrains Mono"/>
              </a:rPr>
              <a:t>CREATE FUNCTION </a:t>
            </a:r>
            <a:r>
              <a:rPr kumimoji="0" lang="es-ES" altLang="es-ES" sz="900" b="0" i="1" u="none" strike="noStrike" cap="none" normalizeH="0" baseline="0" dirty="0" err="1">
                <a:ln>
                  <a:noFill/>
                </a:ln>
                <a:solidFill>
                  <a:srgbClr val="FFC66D"/>
                </a:solidFill>
                <a:effectLst/>
                <a:latin typeface="JetBrains Mono"/>
              </a:rPr>
              <a:t>ConcatenarTresCadenas</a:t>
            </a:r>
            <a:r>
              <a:rPr kumimoji="0" lang="es-ES" altLang="es-ES" sz="900" b="0" i="1" u="none" strike="noStrike" cap="none" normalizeH="0" baseline="0" dirty="0">
                <a:ln>
                  <a:noFill/>
                </a:ln>
                <a:solidFill>
                  <a:srgbClr val="FFC66D"/>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err="1">
                <a:ln>
                  <a:noFill/>
                </a:ln>
                <a:solidFill>
                  <a:srgbClr val="A9B7C6"/>
                </a:solidFill>
                <a:effectLst/>
                <a:latin typeface="JetBrains Mono"/>
              </a:rPr>
              <a:t>Cpri</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Cseg</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Cter</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RETURNS 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500</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begin</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DECLARE </a:t>
            </a:r>
            <a:r>
              <a:rPr kumimoji="0" lang="es-ES" altLang="es-ES" sz="900" b="0" i="0" u="none" strike="noStrike" cap="none" normalizeH="0" baseline="0" dirty="0">
                <a:ln>
                  <a:noFill/>
                </a:ln>
                <a:solidFill>
                  <a:srgbClr val="A9B7C6"/>
                </a:solidFill>
                <a:effectLst/>
                <a:latin typeface="JetBrains Mono"/>
              </a:rPr>
              <a:t>CTC </a:t>
            </a:r>
            <a:r>
              <a:rPr kumimoji="0" lang="es-ES" altLang="es-ES" sz="900" b="0" i="0" u="none" strike="noStrike" cap="none" normalizeH="0" baseline="0" dirty="0">
                <a:ln>
                  <a:noFill/>
                </a:ln>
                <a:solidFill>
                  <a:srgbClr val="CC7832"/>
                </a:solidFill>
                <a:effectLst/>
                <a:latin typeface="JetBrains Mono"/>
              </a:rPr>
              <a:t>VARCHAR </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100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SET </a:t>
            </a:r>
            <a:r>
              <a:rPr kumimoji="0" lang="es-ES" altLang="es-ES" sz="900" b="0" i="0" u="none" strike="noStrike" cap="none" normalizeH="0" baseline="0" dirty="0">
                <a:ln>
                  <a:noFill/>
                </a:ln>
                <a:solidFill>
                  <a:srgbClr val="A9B7C6"/>
                </a:solidFill>
                <a:effectLst/>
                <a:latin typeface="JetBrains Mono"/>
              </a:rPr>
              <a:t>CTC = </a:t>
            </a:r>
            <a:r>
              <a:rPr kumimoji="0" lang="es-ES" altLang="es-ES" sz="900" b="0" i="0" u="none" strike="noStrike" cap="none" normalizeH="0" baseline="0" dirty="0">
                <a:ln>
                  <a:noFill/>
                </a:ln>
                <a:solidFill>
                  <a:srgbClr val="FFC66D"/>
                </a:solidFill>
                <a:effectLst/>
                <a:latin typeface="JetBrains Mono"/>
              </a:rPr>
              <a:t>CONCAT</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err="1">
                <a:ln>
                  <a:noFill/>
                </a:ln>
                <a:solidFill>
                  <a:srgbClr val="A9B7C6"/>
                </a:solidFill>
                <a:effectLst/>
                <a:latin typeface="JetBrains Mono"/>
              </a:rPr>
              <a:t>Cpri</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 - '</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Cseg</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 - '</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Cter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RETURN </a:t>
            </a:r>
            <a:r>
              <a:rPr kumimoji="0" lang="es-ES" altLang="es-ES" sz="900" b="0" i="0" u="none" strike="noStrike" cap="none" normalizeH="0" baseline="0" dirty="0">
                <a:ln>
                  <a:noFill/>
                </a:ln>
                <a:solidFill>
                  <a:srgbClr val="A9B7C6"/>
                </a:solidFill>
                <a:effectLst/>
                <a:latin typeface="JetBrains Mono"/>
              </a:rPr>
              <a:t>(</a:t>
            </a:r>
            <a:r>
              <a:rPr kumimoji="0" lang="es-ES" altLang="es-ES" sz="900" b="0" i="1" u="none" strike="noStrike" cap="none" normalizeH="0" baseline="0" dirty="0" err="1">
                <a:ln>
                  <a:noFill/>
                </a:ln>
                <a:solidFill>
                  <a:srgbClr val="FFC66D"/>
                </a:solidFill>
                <a:effectLst/>
                <a:latin typeface="JetBrains Mono"/>
              </a:rPr>
              <a:t>ConcatenarTresCadenas</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end</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SELECT </a:t>
            </a:r>
            <a:r>
              <a:rPr kumimoji="0" lang="es-ES" altLang="es-ES" sz="900" b="0" i="1" u="none" strike="noStrike" cap="none" normalizeH="0" baseline="0" dirty="0" err="1">
                <a:ln>
                  <a:noFill/>
                </a:ln>
                <a:solidFill>
                  <a:srgbClr val="FFC66D"/>
                </a:solidFill>
                <a:effectLst/>
                <a:latin typeface="JetBrains Mono"/>
              </a:rPr>
              <a:t>ConcatenarTresCadenas</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A8759"/>
                </a:solidFill>
                <a:effectLst/>
                <a:latin typeface="JetBrains Mono"/>
              </a:rPr>
              <a:t>'Pepito'</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a:t>
            </a:r>
            <a:r>
              <a:rPr kumimoji="0" lang="es-ES" altLang="es-ES" sz="900" b="0" i="0" u="none" strike="noStrike" cap="none" normalizeH="0" baseline="0" dirty="0" err="1">
                <a:ln>
                  <a:noFill/>
                </a:ln>
                <a:solidFill>
                  <a:srgbClr val="6A8759"/>
                </a:solidFill>
                <a:effectLst/>
                <a:latin typeface="JetBrains Mono"/>
              </a:rPr>
              <a:t>Perez</a:t>
            </a:r>
            <a:r>
              <a:rPr kumimoji="0" lang="es-ES" altLang="es-ES" sz="900" b="0" i="0" u="none" strike="noStrike" cap="none" normalizeH="0" baseline="0" dirty="0">
                <a:ln>
                  <a:noFill/>
                </a:ln>
                <a:solidFill>
                  <a:srgbClr val="6A8759"/>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808080"/>
                </a:solidFill>
                <a:effectLst/>
                <a:latin typeface="JetBrains Mono"/>
              </a:rPr>
              <a:t>#</a:t>
            </a:r>
            <a:br>
              <a:rPr kumimoji="0" lang="es-ES" altLang="es-ES" sz="900" b="0" i="0" u="none" strike="noStrike" cap="none" normalizeH="0" baseline="0" dirty="0">
                <a:ln>
                  <a:noFill/>
                </a:ln>
                <a:solidFill>
                  <a:srgbClr val="808080"/>
                </a:solidFill>
                <a:effectLst/>
                <a:latin typeface="JetBrains Mono"/>
              </a:rPr>
            </a:br>
            <a:r>
              <a:rPr kumimoji="0" lang="es-ES" altLang="es-ES" sz="900" b="0" i="0" u="none" strike="noStrike" cap="none" normalizeH="0" baseline="0" dirty="0">
                <a:ln>
                  <a:noFill/>
                </a:ln>
                <a:solidFill>
                  <a:srgbClr val="CC7832"/>
                </a:solidFill>
                <a:effectLst/>
                <a:latin typeface="JetBrains Mono"/>
              </a:rPr>
              <a:t>DROP FUNCTION </a:t>
            </a:r>
            <a:r>
              <a:rPr kumimoji="0" lang="es-ES" altLang="es-ES" sz="900" b="0" i="1" u="none" strike="noStrike" cap="none" normalizeH="0" baseline="0" dirty="0" err="1">
                <a:ln>
                  <a:noFill/>
                </a:ln>
                <a:solidFill>
                  <a:srgbClr val="FFC66D"/>
                </a:solidFill>
                <a:effectLst/>
                <a:latin typeface="JetBrains Mono"/>
              </a:rPr>
              <a:t>ConcatenarTresCadenas</a:t>
            </a:r>
            <a:r>
              <a:rPr kumimoji="0" lang="es-ES" altLang="es-ES" sz="900" b="0" i="0" u="none" strike="noStrike" cap="none" normalizeH="0" baseline="0" dirty="0">
                <a:ln>
                  <a:noFill/>
                </a:ln>
                <a:solidFill>
                  <a:srgbClr val="CC7832"/>
                </a:solidFill>
                <a:effectLst/>
                <a:latin typeface="JetBrains Mono"/>
              </a:rPr>
              <a:t>;</a:t>
            </a:r>
            <a:endParaRPr kumimoji="0" lang="es-ES" altLang="es-ES" sz="900" b="0" i="0" u="none" strike="noStrike" cap="none" normalizeH="0" baseline="0" dirty="0">
              <a:ln>
                <a:noFill/>
              </a:ln>
              <a:solidFill>
                <a:schemeClr val="tx1"/>
              </a:solidFill>
              <a:effectLst/>
              <a:latin typeface="Arial" panose="020B0604020202020204" pitchFamily="34" charset="0"/>
            </a:endParaRPr>
          </a:p>
        </p:txBody>
      </p:sp>
      <p:pic>
        <p:nvPicPr>
          <p:cNvPr id="9" name="Imagen 8">
            <a:extLst>
              <a:ext uri="{FF2B5EF4-FFF2-40B4-BE49-F238E27FC236}">
                <a16:creationId xmlns:a16="http://schemas.microsoft.com/office/drawing/2014/main" id="{9E23BC4A-EB36-4E0C-BB4F-879E4729F394}"/>
              </a:ext>
            </a:extLst>
          </p:cNvPr>
          <p:cNvPicPr>
            <a:picLocks noChangeAspect="1"/>
          </p:cNvPicPr>
          <p:nvPr/>
        </p:nvPicPr>
        <p:blipFill>
          <a:blip r:embed="rId4"/>
          <a:stretch>
            <a:fillRect/>
          </a:stretch>
        </p:blipFill>
        <p:spPr>
          <a:xfrm>
            <a:off x="1464322" y="3649809"/>
            <a:ext cx="5265342" cy="823880"/>
          </a:xfrm>
          <a:prstGeom prst="rect">
            <a:avLst/>
          </a:prstGeom>
        </p:spPr>
      </p:pic>
    </p:spTree>
    <p:extLst>
      <p:ext uri="{BB962C8B-B14F-4D97-AF65-F5344CB8AC3E}">
        <p14:creationId xmlns:p14="http://schemas.microsoft.com/office/powerpoint/2010/main" val="248663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17ECD33E-6D9E-4A84-A7E0-E177D35D2ADA}"/>
              </a:ext>
            </a:extLst>
          </p:cNvPr>
          <p:cNvSpPr>
            <a:spLocks noGrp="1"/>
          </p:cNvSpPr>
          <p:nvPr>
            <p:ph type="title"/>
          </p:nvPr>
        </p:nvSpPr>
        <p:spPr>
          <a:xfrm>
            <a:off x="665746" y="775795"/>
            <a:ext cx="7601953" cy="427874"/>
          </a:xfrm>
        </p:spPr>
        <p:txBody>
          <a:bodyPr/>
          <a:lstStyle/>
          <a:p>
            <a:r>
              <a:rPr lang="es-MX" sz="1800" dirty="0"/>
              <a:t>Crear una función de acuerdo a lo siguiente:</a:t>
            </a:r>
            <a:endParaRPr lang="es-ES" sz="1800" dirty="0"/>
          </a:p>
        </p:txBody>
      </p:sp>
      <p:sp>
        <p:nvSpPr>
          <p:cNvPr id="10" name="Content Placeholder 5">
            <a:extLst>
              <a:ext uri="{FF2B5EF4-FFF2-40B4-BE49-F238E27FC236}">
                <a16:creationId xmlns:a16="http://schemas.microsoft.com/office/drawing/2014/main" id="{79354E4F-CB9C-4FD1-B5EF-1698841F7B1E}"/>
              </a:ext>
            </a:extLst>
          </p:cNvPr>
          <p:cNvSpPr txBox="1">
            <a:spLocks/>
          </p:cNvSpPr>
          <p:nvPr/>
        </p:nvSpPr>
        <p:spPr>
          <a:xfrm>
            <a:off x="1957124" y="1177658"/>
            <a:ext cx="5670897" cy="1270865"/>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buFont typeface="Courier New" panose="02070309020205020404" pitchFamily="49" charset="0"/>
              <a:buChar char="o"/>
            </a:pPr>
            <a:r>
              <a:rPr lang="es-MX" sz="800" dirty="0"/>
              <a:t>Mostrar el nombre, apellidos y el semestre de todos los estudiantes que estén inscritos. Siempre y cuando la suma de las edades del sexo femenino o masculino sea par y mayores a cierta edad.</a:t>
            </a:r>
          </a:p>
          <a:p>
            <a:pPr algn="just">
              <a:buFont typeface="Courier New" panose="02070309020205020404" pitchFamily="49" charset="0"/>
              <a:buChar char="o"/>
            </a:pPr>
            <a:r>
              <a:rPr lang="es-MX" sz="800" dirty="0"/>
              <a:t>Debe de crear una función que sume las edades (recibir como parámetro el sexo, y la edad).</a:t>
            </a:r>
          </a:p>
          <a:p>
            <a:pPr algn="just">
              <a:buFont typeface="Wingdings" panose="05000000000000000000" pitchFamily="2" charset="2"/>
              <a:buChar char="q"/>
            </a:pPr>
            <a:r>
              <a:rPr lang="es-MX" sz="800" dirty="0"/>
              <a:t>Ejemplo: sexo=’Masculino’ y edad=22</a:t>
            </a:r>
          </a:p>
          <a:p>
            <a:pPr algn="just">
              <a:buFont typeface="Wingdings" panose="05000000000000000000" pitchFamily="2" charset="2"/>
              <a:buChar char="q"/>
            </a:pPr>
            <a:r>
              <a:rPr lang="es-MX" sz="800" dirty="0"/>
              <a:t>Note que la función recibe 2 parámetros.</a:t>
            </a:r>
          </a:p>
          <a:p>
            <a:pPr algn="just">
              <a:buFont typeface="Courier New" panose="02070309020205020404" pitchFamily="49" charset="0"/>
              <a:buChar char="o"/>
            </a:pPr>
            <a:r>
              <a:rPr lang="es-MX" sz="800" dirty="0"/>
              <a:t>La función creada anteriormente debe utilizarse en la consulta SQL. (Cláusula WHERE).</a:t>
            </a:r>
            <a:r>
              <a:rPr lang="en-US" sz="800" dirty="0"/>
              <a:t> </a:t>
            </a:r>
          </a:p>
        </p:txBody>
      </p:sp>
      <p:pic>
        <p:nvPicPr>
          <p:cNvPr id="12" name="Gráfico 11">
            <a:extLst>
              <a:ext uri="{FF2B5EF4-FFF2-40B4-BE49-F238E27FC236}">
                <a16:creationId xmlns:a16="http://schemas.microsoft.com/office/drawing/2014/main" id="{F0FDEF51-2377-4F24-819F-D9B268624A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154124" y="3985372"/>
            <a:ext cx="214491" cy="214491"/>
          </a:xfrm>
          <a:prstGeom prst="rect">
            <a:avLst/>
          </a:prstGeom>
        </p:spPr>
      </p:pic>
      <p:pic>
        <p:nvPicPr>
          <p:cNvPr id="15" name="Gráfico 14">
            <a:extLst>
              <a:ext uri="{FF2B5EF4-FFF2-40B4-BE49-F238E27FC236}">
                <a16:creationId xmlns:a16="http://schemas.microsoft.com/office/drawing/2014/main" id="{B08CAB07-0DD0-4167-880C-489451B07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7442287" y="2234469"/>
            <a:ext cx="371467" cy="371467"/>
          </a:xfrm>
          <a:prstGeom prst="rect">
            <a:avLst/>
          </a:prstGeom>
        </p:spPr>
      </p:pic>
      <p:sp>
        <p:nvSpPr>
          <p:cNvPr id="19" name="Elipse 18">
            <a:extLst>
              <a:ext uri="{FF2B5EF4-FFF2-40B4-BE49-F238E27FC236}">
                <a16:creationId xmlns:a16="http://schemas.microsoft.com/office/drawing/2014/main" id="{6A03F442-14F5-4804-98E8-B167BFD8A707}"/>
              </a:ext>
            </a:extLst>
          </p:cNvPr>
          <p:cNvSpPr/>
          <p:nvPr/>
        </p:nvSpPr>
        <p:spPr>
          <a:xfrm>
            <a:off x="665746" y="617697"/>
            <a:ext cx="7379369" cy="19540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B767BAE1-D024-4F5C-9948-9801EF2E96D9}"/>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16</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2" name="Rectangle 1">
            <a:extLst>
              <a:ext uri="{FF2B5EF4-FFF2-40B4-BE49-F238E27FC236}">
                <a16:creationId xmlns:a16="http://schemas.microsoft.com/office/drawing/2014/main" id="{10E0972A-064E-4471-A11B-20D19492F7D9}"/>
              </a:ext>
            </a:extLst>
          </p:cNvPr>
          <p:cNvSpPr>
            <a:spLocks noChangeArrowheads="1"/>
          </p:cNvSpPr>
          <p:nvPr/>
        </p:nvSpPr>
        <p:spPr bwMode="auto">
          <a:xfrm>
            <a:off x="1680410" y="2631291"/>
            <a:ext cx="5783179"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CC7832"/>
                </a:solidFill>
                <a:effectLst/>
                <a:latin typeface="JetBrains Mono"/>
              </a:rPr>
              <a:t>CREATE FUNCTION </a:t>
            </a:r>
            <a:r>
              <a:rPr kumimoji="0" lang="es-ES" altLang="es-ES" sz="800" b="0" i="1" u="none" strike="noStrike" cap="none" normalizeH="0" baseline="0" dirty="0" err="1">
                <a:ln>
                  <a:noFill/>
                </a:ln>
                <a:solidFill>
                  <a:srgbClr val="FFC66D"/>
                </a:solidFill>
                <a:effectLst/>
                <a:latin typeface="JetBrains Mono"/>
              </a:rPr>
              <a:t>sumaEdades</a:t>
            </a:r>
            <a:r>
              <a:rPr kumimoji="0" lang="es-ES" altLang="es-ES" sz="800" b="0" i="0" u="none" strike="noStrike" cap="none" normalizeH="0" baseline="0" dirty="0">
                <a:ln>
                  <a:noFill/>
                </a:ln>
                <a:solidFill>
                  <a:srgbClr val="A9B7C6"/>
                </a:solidFill>
                <a:effectLst/>
                <a:latin typeface="JetBrains Mono"/>
              </a:rPr>
              <a:t>(Sexo </a:t>
            </a:r>
            <a:r>
              <a:rPr kumimoji="0" lang="es-ES" altLang="es-ES" sz="800" b="0" i="0" u="none" strike="noStrike" cap="none" normalizeH="0" baseline="0" dirty="0">
                <a:ln>
                  <a:noFill/>
                </a:ln>
                <a:solidFill>
                  <a:srgbClr val="CC7832"/>
                </a:solidFill>
                <a:effectLst/>
                <a:latin typeface="JetBrains Mono"/>
              </a:rPr>
              <a:t>VARCHAR</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15</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Edad </a:t>
            </a:r>
            <a:r>
              <a:rPr kumimoji="0" lang="es-ES" altLang="es-ES" sz="800" b="0" i="0" u="none" strike="noStrike" cap="none" normalizeH="0" baseline="0" dirty="0">
                <a:ln>
                  <a:noFill/>
                </a:ln>
                <a:solidFill>
                  <a:srgbClr val="CC7832"/>
                </a:solidFill>
                <a:effectLst/>
                <a:latin typeface="JetBrains Mono"/>
              </a:rPr>
              <a:t>INT</a:t>
            </a:r>
            <a:r>
              <a:rPr kumimoji="0" lang="es-ES" altLang="es-ES" sz="800" b="0" i="0" u="none" strike="noStrike" cap="none" normalizeH="0" baseline="0" dirty="0">
                <a:ln>
                  <a:noFill/>
                </a:ln>
                <a:solidFill>
                  <a:srgbClr val="A9B7C6"/>
                </a:solidFill>
                <a:effectLst/>
                <a:latin typeface="JetBrains Mono"/>
              </a:rPr>
              <a: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RETURNS BOOLEAN</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err="1">
                <a:ln>
                  <a:noFill/>
                </a:ln>
                <a:solidFill>
                  <a:srgbClr val="CC7832"/>
                </a:solidFill>
                <a:effectLst/>
                <a:latin typeface="JetBrains Mono"/>
              </a:rPr>
              <a:t>begin</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declare </a:t>
            </a:r>
            <a:r>
              <a:rPr kumimoji="0" lang="es-ES" altLang="es-ES" sz="800" b="0" i="0" u="none" strike="noStrike" cap="none" normalizeH="0" baseline="0" dirty="0" err="1">
                <a:ln>
                  <a:noFill/>
                </a:ln>
                <a:solidFill>
                  <a:srgbClr val="A9B7C6"/>
                </a:solidFill>
                <a:effectLst/>
                <a:latin typeface="JetBrains Mono"/>
              </a:rPr>
              <a:t>myVariable</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err="1">
                <a:ln>
                  <a:noFill/>
                </a:ln>
                <a:solidFill>
                  <a:srgbClr val="CC7832"/>
                </a:solidFill>
                <a:effectLst/>
                <a:latin typeface="JetBrains Mono"/>
              </a:rPr>
              <a:t>integer</a:t>
            </a:r>
            <a:r>
              <a:rPr kumimoji="0" lang="es-ES" altLang="es-ES" sz="800" b="0" i="0" u="none" strike="noStrike" cap="none" normalizeH="0" baseline="0" dirty="0">
                <a:ln>
                  <a:noFill/>
                </a:ln>
                <a:solidFill>
                  <a:srgbClr val="CC7832"/>
                </a:solidFill>
                <a:effectLst/>
                <a:latin typeface="JetBrains Mono"/>
              </a:rPr>
              <a:t> default </a:t>
            </a:r>
            <a:r>
              <a:rPr kumimoji="0" lang="es-ES" altLang="es-ES" sz="800" b="0" i="0" u="none" strike="noStrike" cap="none" normalizeH="0" baseline="0" dirty="0">
                <a:ln>
                  <a:noFill/>
                </a:ln>
                <a:solidFill>
                  <a:srgbClr val="6897BB"/>
                </a:solidFill>
                <a:effectLst/>
                <a:latin typeface="JetBrains Mono"/>
              </a:rPr>
              <a:t>0</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SELECT </a:t>
            </a:r>
            <a:r>
              <a:rPr kumimoji="0" lang="es-ES" altLang="es-ES" sz="800" b="0" i="0" u="none" strike="noStrike" cap="none" normalizeH="0" baseline="0" dirty="0">
                <a:ln>
                  <a:noFill/>
                </a:ln>
                <a:solidFill>
                  <a:srgbClr val="FFC66D"/>
                </a:solidFill>
                <a:effectLst/>
                <a:latin typeface="JetBrains Mono"/>
              </a:rPr>
              <a:t>SUM</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err="1">
                <a:ln>
                  <a:noFill/>
                </a:ln>
                <a:solidFill>
                  <a:srgbClr val="A9B7C6"/>
                </a:solidFill>
                <a:effectLst/>
                <a:latin typeface="JetBrains Mono"/>
              </a:rPr>
              <a:t>est.</a:t>
            </a:r>
            <a:r>
              <a:rPr kumimoji="0" lang="es-ES" altLang="es-ES" sz="800" b="0" i="0" u="none" strike="noStrike" cap="none" normalizeH="0" baseline="0" dirty="0" err="1">
                <a:ln>
                  <a:noFill/>
                </a:ln>
                <a:solidFill>
                  <a:srgbClr val="9876AA"/>
                </a:solidFill>
                <a:effectLst/>
                <a:latin typeface="JetBrains Mono"/>
              </a:rPr>
              <a:t>EDAD</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err="1">
                <a:ln>
                  <a:noFill/>
                </a:ln>
                <a:solidFill>
                  <a:srgbClr val="CC7832"/>
                </a:solidFill>
                <a:effectLst/>
                <a:latin typeface="JetBrains Mono"/>
              </a:rPr>
              <a:t>into</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err="1">
                <a:ln>
                  <a:noFill/>
                </a:ln>
                <a:solidFill>
                  <a:srgbClr val="A9B7C6"/>
                </a:solidFill>
                <a:effectLst/>
                <a:latin typeface="JetBrains Mono"/>
              </a:rPr>
              <a:t>myVariable</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a:ln>
                  <a:noFill/>
                </a:ln>
                <a:solidFill>
                  <a:srgbClr val="A9B7C6"/>
                </a:solidFill>
                <a:effectLst/>
                <a:latin typeface="JetBrains Mono"/>
              </a:rPr>
              <a:t>ESTUDIANTES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err="1">
                <a:ln>
                  <a:noFill/>
                </a:ln>
                <a:solidFill>
                  <a:srgbClr val="A9B7C6"/>
                </a:solidFill>
                <a:effectLst/>
                <a:latin typeface="JetBrains Mono"/>
              </a:rPr>
              <a:t>est</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WHERE </a:t>
            </a:r>
            <a:r>
              <a:rPr kumimoji="0" lang="es-ES" altLang="es-ES" sz="800" b="0" i="0" u="none" strike="noStrike" cap="none" normalizeH="0" baseline="0" dirty="0" err="1">
                <a:ln>
                  <a:noFill/>
                </a:ln>
                <a:solidFill>
                  <a:srgbClr val="A9B7C6"/>
                </a:solidFill>
                <a:effectLst/>
                <a:latin typeface="JetBrains Mono"/>
              </a:rPr>
              <a:t>est.</a:t>
            </a:r>
            <a:r>
              <a:rPr kumimoji="0" lang="es-ES" altLang="es-ES" sz="800" b="0" i="0" u="none" strike="noStrike" cap="none" normalizeH="0" baseline="0" dirty="0" err="1">
                <a:ln>
                  <a:noFill/>
                </a:ln>
                <a:solidFill>
                  <a:srgbClr val="9876AA"/>
                </a:solidFill>
                <a:effectLst/>
                <a:latin typeface="JetBrains Mono"/>
              </a:rPr>
              <a:t>SEXO</a:t>
            </a:r>
            <a:r>
              <a:rPr kumimoji="0" lang="es-ES" altLang="es-ES" sz="800" b="0" i="0" u="none" strike="noStrike" cap="none" normalizeH="0" baseline="0" dirty="0">
                <a:ln>
                  <a:noFill/>
                </a:ln>
                <a:solidFill>
                  <a:srgbClr val="9876AA"/>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 Sexo </a:t>
            </a:r>
            <a:r>
              <a:rPr kumimoji="0" lang="es-ES" altLang="es-ES" sz="800" b="0" i="0" u="none" strike="noStrike" cap="none" normalizeH="0" baseline="0" dirty="0">
                <a:ln>
                  <a:noFill/>
                </a:ln>
                <a:solidFill>
                  <a:srgbClr val="CC7832"/>
                </a:solidFill>
                <a:effectLst/>
                <a:latin typeface="JetBrains Mono"/>
              </a:rPr>
              <a:t>AND </a:t>
            </a:r>
            <a:r>
              <a:rPr kumimoji="0" lang="es-ES" altLang="es-ES" sz="800" b="0" i="0" u="none" strike="noStrike" cap="none" normalizeH="0" baseline="0" dirty="0" err="1">
                <a:ln>
                  <a:noFill/>
                </a:ln>
                <a:solidFill>
                  <a:srgbClr val="A9B7C6"/>
                </a:solidFill>
                <a:effectLst/>
                <a:latin typeface="JetBrains Mono"/>
              </a:rPr>
              <a:t>est.</a:t>
            </a:r>
            <a:r>
              <a:rPr kumimoji="0" lang="es-ES" altLang="es-ES" sz="800" b="0" i="0" u="none" strike="noStrike" cap="none" normalizeH="0" baseline="0" dirty="0" err="1">
                <a:ln>
                  <a:noFill/>
                </a:ln>
                <a:solidFill>
                  <a:srgbClr val="9876AA"/>
                </a:solidFill>
                <a:effectLst/>
                <a:latin typeface="JetBrains Mono"/>
              </a:rPr>
              <a:t>EDAD</a:t>
            </a:r>
            <a:r>
              <a:rPr kumimoji="0" lang="es-ES" altLang="es-ES" sz="800" b="0" i="0" u="none" strike="noStrike" cap="none" normalizeH="0" baseline="0" dirty="0">
                <a:ln>
                  <a:noFill/>
                </a:ln>
                <a:solidFill>
                  <a:srgbClr val="A9B7C6"/>
                </a:solidFill>
                <a:effectLst/>
                <a:latin typeface="JetBrains Mono"/>
              </a:rPr>
              <a:t>&gt;</a:t>
            </a:r>
            <a:r>
              <a:rPr kumimoji="0" lang="es-ES" altLang="es-ES" sz="800" b="0" i="0" u="none" strike="noStrike" cap="none" normalizeH="0" baseline="0" dirty="0" err="1">
                <a:ln>
                  <a:noFill/>
                </a:ln>
                <a:solidFill>
                  <a:srgbClr val="A9B7C6"/>
                </a:solidFill>
                <a:effectLst/>
                <a:latin typeface="JetBrains Mono"/>
              </a:rPr>
              <a:t>est.</a:t>
            </a:r>
            <a:r>
              <a:rPr kumimoji="0" lang="es-ES" altLang="es-ES" sz="800" b="0" i="0" u="none" strike="noStrike" cap="none" normalizeH="0" baseline="0" dirty="0" err="1">
                <a:ln>
                  <a:noFill/>
                </a:ln>
                <a:solidFill>
                  <a:srgbClr val="9876AA"/>
                </a:solidFill>
                <a:effectLst/>
                <a:latin typeface="JetBrains Mono"/>
              </a:rPr>
              <a:t>EDAD</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err="1">
                <a:ln>
                  <a:noFill/>
                </a:ln>
                <a:solidFill>
                  <a:srgbClr val="CC7832"/>
                </a:solidFill>
                <a:effectLst/>
                <a:latin typeface="JetBrains Mono"/>
              </a:rPr>
              <a:t>end</a:t>
            </a:r>
            <a:r>
              <a:rPr kumimoji="0" lang="es-ES" altLang="es-ES" sz="800" b="0" i="0" u="none" strike="noStrike" cap="none" normalizeH="0" baseline="0" dirty="0">
                <a:ln>
                  <a:noFill/>
                </a:ln>
                <a:solidFill>
                  <a:srgbClr val="CC7832"/>
                </a:solidFill>
                <a:effectLst/>
                <a:latin typeface="JetBrains Mono"/>
              </a:rPr>
              <a:t>;</a:t>
            </a:r>
            <a:br>
              <a:rPr kumimoji="0" lang="es-ES" altLang="es-ES" sz="800" b="0" i="0" u="none" strike="noStrike" cap="none" normalizeH="0" baseline="0" dirty="0">
                <a:ln>
                  <a:noFill/>
                </a:ln>
                <a:solidFill>
                  <a:srgbClr val="CC7832"/>
                </a:solidFill>
                <a:effectLst/>
                <a:latin typeface="JetBrains Mono"/>
              </a:rPr>
            </a:br>
            <a:br>
              <a:rPr kumimoji="0" lang="es-ES" altLang="es-ES" sz="800" b="0" i="0" u="none" strike="noStrike" cap="none" normalizeH="0" baseline="0" dirty="0">
                <a:ln>
                  <a:noFill/>
                </a:ln>
                <a:solidFill>
                  <a:srgbClr val="CC7832"/>
                </a:solidFill>
                <a:effectLst/>
                <a:latin typeface="JetBrains Mono"/>
              </a:rPr>
            </a:br>
            <a:r>
              <a:rPr kumimoji="0" lang="es-ES" altLang="es-ES" sz="800" b="0" i="0" u="none" strike="noStrike" cap="none" normalizeH="0" baseline="0" dirty="0">
                <a:ln>
                  <a:noFill/>
                </a:ln>
                <a:solidFill>
                  <a:srgbClr val="CC7832"/>
                </a:solidFill>
                <a:effectLst/>
                <a:latin typeface="JetBrains Mono"/>
              </a:rPr>
              <a:t>SELECT </a:t>
            </a:r>
            <a:r>
              <a:rPr kumimoji="0" lang="es-ES" altLang="es-ES" sz="800" b="0" i="0" u="none" strike="noStrike" cap="none" normalizeH="0" baseline="0" dirty="0">
                <a:ln>
                  <a:noFill/>
                </a:ln>
                <a:solidFill>
                  <a:srgbClr val="A9B7C6"/>
                </a:solidFill>
                <a:effectLst/>
                <a:latin typeface="JetBrains Mono"/>
              </a:rPr>
              <a:t>E.</a:t>
            </a:r>
            <a:r>
              <a:rPr kumimoji="0" lang="es-ES" altLang="es-ES" sz="800" b="0" i="0" u="none" strike="noStrike" cap="none" normalizeH="0" baseline="0" dirty="0">
                <a:ln>
                  <a:noFill/>
                </a:ln>
                <a:solidFill>
                  <a:srgbClr val="9876AA"/>
                </a:solidFill>
                <a:effectLst/>
                <a:latin typeface="JetBrains Mono"/>
              </a:rPr>
              <a:t>NOMBRES</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E.</a:t>
            </a:r>
            <a:r>
              <a:rPr kumimoji="0" lang="es-ES" altLang="es-ES" sz="800" b="0" i="0" u="none" strike="noStrike" cap="none" normalizeH="0" baseline="0" dirty="0">
                <a:ln>
                  <a:noFill/>
                </a:ln>
                <a:solidFill>
                  <a:srgbClr val="9876AA"/>
                </a:solidFill>
                <a:effectLst/>
                <a:latin typeface="JetBrains Mono"/>
              </a:rPr>
              <a:t>APELLIDOS</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I.</a:t>
            </a:r>
            <a:r>
              <a:rPr kumimoji="0" lang="es-ES" altLang="es-ES" sz="800" b="0" i="0" u="none" strike="noStrike" cap="none" normalizeH="0" baseline="0" dirty="0">
                <a:ln>
                  <a:noFill/>
                </a:ln>
                <a:solidFill>
                  <a:srgbClr val="9876AA"/>
                </a:solidFill>
                <a:effectLst/>
                <a:latin typeface="JetBrains Mono"/>
              </a:rPr>
              <a:t>SEMESTRE</a:t>
            </a:r>
            <a:br>
              <a:rPr kumimoji="0" lang="es-ES" altLang="es-ES" sz="800" b="0" i="0" u="none" strike="noStrike" cap="none" normalizeH="0" baseline="0" dirty="0">
                <a:ln>
                  <a:noFill/>
                </a:ln>
                <a:solidFill>
                  <a:srgbClr val="9876AA"/>
                </a:solidFill>
                <a:effectLst/>
                <a:latin typeface="JetBrains Mono"/>
              </a:rPr>
            </a:br>
            <a:r>
              <a:rPr kumimoji="0" lang="es-ES" altLang="es-ES" sz="800" b="0" i="0" u="none" strike="noStrike" cap="none" normalizeH="0" baseline="0" dirty="0">
                <a:ln>
                  <a:noFill/>
                </a:ln>
                <a:solidFill>
                  <a:srgbClr val="CC7832"/>
                </a:solidFill>
                <a:effectLst/>
                <a:latin typeface="JetBrains Mono"/>
              </a:rPr>
              <a:t>FROM </a:t>
            </a:r>
            <a:r>
              <a:rPr kumimoji="0" lang="es-ES" altLang="es-ES" sz="800" b="0" i="0" u="none" strike="noStrike" cap="none" normalizeH="0" baseline="0" dirty="0" err="1">
                <a:ln>
                  <a:noFill/>
                </a:ln>
                <a:solidFill>
                  <a:srgbClr val="A9B7C6"/>
                </a:solidFill>
                <a:effectLst/>
                <a:latin typeface="JetBrains Mono"/>
              </a:rPr>
              <a:t>inscripcion</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CC7832"/>
                </a:solidFill>
                <a:effectLst/>
                <a:latin typeface="JetBrains Mono"/>
              </a:rPr>
              <a:t>AS </a:t>
            </a:r>
            <a:r>
              <a:rPr kumimoji="0" lang="es-ES" altLang="es-ES" sz="800" b="0" i="0" u="none" strike="noStrike" cap="none" normalizeH="0" baseline="0" dirty="0">
                <a:ln>
                  <a:noFill/>
                </a:ln>
                <a:solidFill>
                  <a:srgbClr val="A9B7C6"/>
                </a:solidFill>
                <a:effectLst/>
                <a:latin typeface="JetBrains Mono"/>
              </a:rPr>
              <a:t>I</a:t>
            </a:r>
            <a:br>
              <a:rPr kumimoji="0" lang="es-ES" altLang="es-ES" sz="800" b="0" i="0" u="none" strike="noStrike" cap="none" normalizeH="0" baseline="0" dirty="0">
                <a:ln>
                  <a:noFill/>
                </a:ln>
                <a:solidFill>
                  <a:srgbClr val="A9B7C6"/>
                </a:solidFill>
                <a:effectLst/>
                <a:latin typeface="JetBrains Mono"/>
              </a:rPr>
            </a:br>
            <a:r>
              <a:rPr kumimoji="0" lang="es-ES" altLang="es-ES" sz="800" b="0" i="0" u="none" strike="noStrike" cap="none" normalizeH="0" baseline="0" dirty="0">
                <a:ln>
                  <a:noFill/>
                </a:ln>
                <a:solidFill>
                  <a:srgbClr val="CC7832"/>
                </a:solidFill>
                <a:effectLst/>
                <a:latin typeface="JetBrains Mono"/>
              </a:rPr>
              <a:t>INNER JOIN </a:t>
            </a:r>
            <a:r>
              <a:rPr kumimoji="0" lang="es-ES" altLang="es-ES" sz="800" b="0" i="0" u="none" strike="noStrike" cap="none" normalizeH="0" baseline="0" dirty="0">
                <a:ln>
                  <a:noFill/>
                </a:ln>
                <a:solidFill>
                  <a:srgbClr val="A9B7C6"/>
                </a:solidFill>
                <a:effectLst/>
                <a:latin typeface="JetBrains Mono"/>
              </a:rPr>
              <a:t>ESTUDIANTES E </a:t>
            </a:r>
            <a:r>
              <a:rPr kumimoji="0" lang="es-ES" altLang="es-ES" sz="800" b="0" i="0" u="none" strike="noStrike" cap="none" normalizeH="0" baseline="0" dirty="0" err="1">
                <a:ln>
                  <a:noFill/>
                </a:ln>
                <a:solidFill>
                  <a:srgbClr val="CC7832"/>
                </a:solidFill>
                <a:effectLst/>
                <a:latin typeface="JetBrains Mono"/>
              </a:rPr>
              <a:t>on</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I.</a:t>
            </a:r>
            <a:r>
              <a:rPr kumimoji="0" lang="es-ES" altLang="es-ES" sz="800" b="0" i="0" u="none" strike="noStrike" cap="none" normalizeH="0" baseline="0" dirty="0">
                <a:ln>
                  <a:noFill/>
                </a:ln>
                <a:solidFill>
                  <a:srgbClr val="9876AA"/>
                </a:solidFill>
                <a:effectLst/>
                <a:latin typeface="JetBrains Mono"/>
              </a:rPr>
              <a:t>ID_EST </a:t>
            </a:r>
            <a:r>
              <a:rPr kumimoji="0" lang="es-ES" altLang="es-ES" sz="800" b="0" i="0" u="none" strike="noStrike" cap="none" normalizeH="0" baseline="0" dirty="0">
                <a:ln>
                  <a:noFill/>
                </a:ln>
                <a:solidFill>
                  <a:srgbClr val="A9B7C6"/>
                </a:solidFill>
                <a:effectLst/>
                <a:latin typeface="JetBrains Mono"/>
              </a:rPr>
              <a:t>= E.</a:t>
            </a:r>
            <a:r>
              <a:rPr kumimoji="0" lang="es-ES" altLang="es-ES" sz="800" b="0" i="0" u="none" strike="noStrike" cap="none" normalizeH="0" baseline="0" dirty="0">
                <a:ln>
                  <a:noFill/>
                </a:ln>
                <a:solidFill>
                  <a:srgbClr val="9876AA"/>
                </a:solidFill>
                <a:effectLst/>
                <a:latin typeface="JetBrains Mono"/>
              </a:rPr>
              <a:t>ID_EST</a:t>
            </a:r>
            <a:br>
              <a:rPr kumimoji="0" lang="es-ES" altLang="es-ES" sz="800" b="0" i="0" u="none" strike="noStrike" cap="none" normalizeH="0" baseline="0" dirty="0">
                <a:ln>
                  <a:noFill/>
                </a:ln>
                <a:solidFill>
                  <a:srgbClr val="9876AA"/>
                </a:solidFill>
                <a:effectLst/>
                <a:latin typeface="JetBrains Mono"/>
              </a:rPr>
            </a:br>
            <a:r>
              <a:rPr kumimoji="0" lang="es-ES" altLang="es-ES" sz="800" b="0" i="0" u="none" strike="noStrike" cap="none" normalizeH="0" baseline="0" dirty="0">
                <a:ln>
                  <a:noFill/>
                </a:ln>
                <a:solidFill>
                  <a:srgbClr val="CC7832"/>
                </a:solidFill>
                <a:effectLst/>
                <a:latin typeface="JetBrains Mono"/>
              </a:rPr>
              <a:t>INNER JOIN </a:t>
            </a:r>
            <a:r>
              <a:rPr kumimoji="0" lang="es-ES" altLang="es-ES" sz="800" b="0" i="0" u="none" strike="noStrike" cap="none" normalizeH="0" baseline="0" dirty="0">
                <a:ln>
                  <a:noFill/>
                </a:ln>
                <a:solidFill>
                  <a:srgbClr val="A9B7C6"/>
                </a:solidFill>
                <a:effectLst/>
                <a:latin typeface="JetBrains Mono"/>
              </a:rPr>
              <a:t>MATERIAS M </a:t>
            </a:r>
            <a:r>
              <a:rPr kumimoji="0" lang="es-ES" altLang="es-ES" sz="800" b="0" i="0" u="none" strike="noStrike" cap="none" normalizeH="0" baseline="0" dirty="0" err="1">
                <a:ln>
                  <a:noFill/>
                </a:ln>
                <a:solidFill>
                  <a:srgbClr val="CC7832"/>
                </a:solidFill>
                <a:effectLst/>
                <a:latin typeface="JetBrains Mono"/>
              </a:rPr>
              <a:t>on</a:t>
            </a:r>
            <a:r>
              <a:rPr kumimoji="0" lang="es-ES" altLang="es-ES" sz="800" b="0" i="0" u="none" strike="noStrike" cap="none" normalizeH="0" baseline="0" dirty="0">
                <a:ln>
                  <a:noFill/>
                </a:ln>
                <a:solidFill>
                  <a:srgbClr val="CC7832"/>
                </a:solidFill>
                <a:effectLst/>
                <a:latin typeface="JetBrains Mono"/>
              </a:rPr>
              <a:t> </a:t>
            </a:r>
            <a:r>
              <a:rPr kumimoji="0" lang="es-ES" altLang="es-ES" sz="800" b="0" i="0" u="none" strike="noStrike" cap="none" normalizeH="0" baseline="0" dirty="0">
                <a:ln>
                  <a:noFill/>
                </a:ln>
                <a:solidFill>
                  <a:srgbClr val="A9B7C6"/>
                </a:solidFill>
                <a:effectLst/>
                <a:latin typeface="JetBrains Mono"/>
              </a:rPr>
              <a:t>I.</a:t>
            </a:r>
            <a:r>
              <a:rPr kumimoji="0" lang="es-ES" altLang="es-ES" sz="800" b="0" i="0" u="none" strike="noStrike" cap="none" normalizeH="0" baseline="0" dirty="0">
                <a:ln>
                  <a:noFill/>
                </a:ln>
                <a:solidFill>
                  <a:srgbClr val="9876AA"/>
                </a:solidFill>
                <a:effectLst/>
                <a:latin typeface="JetBrains Mono"/>
              </a:rPr>
              <a:t>ID_MAT </a:t>
            </a:r>
            <a:r>
              <a:rPr kumimoji="0" lang="es-ES" altLang="es-ES" sz="800" b="0" i="0" u="none" strike="noStrike" cap="none" normalizeH="0" baseline="0" dirty="0">
                <a:ln>
                  <a:noFill/>
                </a:ln>
                <a:solidFill>
                  <a:srgbClr val="A9B7C6"/>
                </a:solidFill>
                <a:effectLst/>
                <a:latin typeface="JetBrains Mono"/>
              </a:rPr>
              <a:t>= M.</a:t>
            </a:r>
            <a:r>
              <a:rPr kumimoji="0" lang="es-ES" altLang="es-ES" sz="800" b="0" i="0" u="none" strike="noStrike" cap="none" normalizeH="0" baseline="0" dirty="0">
                <a:ln>
                  <a:noFill/>
                </a:ln>
                <a:solidFill>
                  <a:srgbClr val="9876AA"/>
                </a:solidFill>
                <a:effectLst/>
                <a:latin typeface="JetBrains Mono"/>
              </a:rPr>
              <a:t>ID_MAT</a:t>
            </a:r>
            <a:br>
              <a:rPr kumimoji="0" lang="es-ES" altLang="es-ES" sz="800" b="0" i="0" u="none" strike="noStrike" cap="none" normalizeH="0" baseline="0" dirty="0">
                <a:ln>
                  <a:noFill/>
                </a:ln>
                <a:solidFill>
                  <a:srgbClr val="9876AA"/>
                </a:solidFill>
                <a:effectLst/>
                <a:latin typeface="JetBrains Mono"/>
              </a:rPr>
            </a:br>
            <a:r>
              <a:rPr kumimoji="0" lang="es-ES" altLang="es-ES" sz="800" b="0" i="0" u="none" strike="noStrike" cap="none" normalizeH="0" baseline="0" dirty="0">
                <a:ln>
                  <a:noFill/>
                </a:ln>
                <a:solidFill>
                  <a:srgbClr val="CC7832"/>
                </a:solidFill>
                <a:effectLst/>
                <a:latin typeface="JetBrains Mono"/>
              </a:rPr>
              <a:t>WHERE </a:t>
            </a:r>
            <a:r>
              <a:rPr kumimoji="0" lang="es-ES" altLang="es-ES" sz="800" b="0" i="1" u="none" strike="noStrike" cap="none" normalizeH="0" baseline="0" dirty="0" err="1">
                <a:ln>
                  <a:noFill/>
                </a:ln>
                <a:solidFill>
                  <a:srgbClr val="FFC66D"/>
                </a:solidFill>
                <a:effectLst/>
                <a:latin typeface="JetBrains Mono"/>
              </a:rPr>
              <a:t>sumaEdades</a:t>
            </a:r>
            <a:r>
              <a:rPr kumimoji="0" lang="es-ES" altLang="es-ES" sz="800" b="0" i="0" u="none" strike="noStrike" cap="none" normalizeH="0" baseline="0" dirty="0">
                <a:ln>
                  <a:noFill/>
                </a:ln>
                <a:solidFill>
                  <a:srgbClr val="A9B7C6"/>
                </a:solidFill>
                <a:effectLst/>
                <a:latin typeface="JetBrains Mono"/>
              </a:rPr>
              <a:t>(</a:t>
            </a:r>
            <a:r>
              <a:rPr kumimoji="0" lang="es-ES" altLang="es-ES" sz="800" b="0" i="0" u="none" strike="noStrike" cap="none" normalizeH="0" baseline="0" dirty="0">
                <a:ln>
                  <a:noFill/>
                </a:ln>
                <a:solidFill>
                  <a:srgbClr val="6A8759"/>
                </a:solidFill>
                <a:effectLst/>
                <a:latin typeface="JetBrains Mono"/>
              </a:rPr>
              <a:t>'masculino'</a:t>
            </a:r>
            <a:r>
              <a:rPr kumimoji="0" lang="es-ES" altLang="es-ES" sz="800" b="0" i="0" u="none" strike="noStrike" cap="none" normalizeH="0" baseline="0" dirty="0">
                <a:ln>
                  <a:noFill/>
                </a:ln>
                <a:solidFill>
                  <a:srgbClr val="CC7832"/>
                </a:solidFill>
                <a:effectLst/>
                <a:latin typeface="JetBrains Mono"/>
              </a:rPr>
              <a:t>,</a:t>
            </a:r>
            <a:r>
              <a:rPr kumimoji="0" lang="es-ES" altLang="es-ES" sz="800" b="0" i="0" u="none" strike="noStrike" cap="none" normalizeH="0" baseline="0" dirty="0">
                <a:ln>
                  <a:noFill/>
                </a:ln>
                <a:solidFill>
                  <a:srgbClr val="6897BB"/>
                </a:solidFill>
                <a:effectLst/>
                <a:latin typeface="JetBrains Mono"/>
              </a:rPr>
              <a:t>22</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2 </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6897BB"/>
                </a:solidFill>
                <a:effectLst/>
                <a:latin typeface="JetBrains Mono"/>
              </a:rPr>
              <a:t>0 </a:t>
            </a:r>
            <a:r>
              <a:rPr kumimoji="0" lang="es-ES" altLang="es-ES" sz="800" b="0" i="0" u="none" strike="noStrike" cap="none" normalizeH="0" baseline="0" dirty="0">
                <a:ln>
                  <a:noFill/>
                </a:ln>
                <a:solidFill>
                  <a:srgbClr val="CC7832"/>
                </a:solidFill>
                <a:effectLst/>
                <a:latin typeface="JetBrains Mono"/>
              </a:rPr>
              <a:t>AND </a:t>
            </a:r>
            <a:r>
              <a:rPr kumimoji="0" lang="es-ES" altLang="es-ES" sz="800" b="0" i="0" u="none" strike="noStrike" cap="none" normalizeH="0" baseline="0" dirty="0">
                <a:ln>
                  <a:noFill/>
                </a:ln>
                <a:solidFill>
                  <a:srgbClr val="A9B7C6"/>
                </a:solidFill>
                <a:effectLst/>
                <a:latin typeface="JetBrains Mono"/>
              </a:rPr>
              <a:t>E.</a:t>
            </a:r>
            <a:r>
              <a:rPr kumimoji="0" lang="es-ES" altLang="es-ES" sz="800" b="0" i="0" u="none" strike="noStrike" cap="none" normalizeH="0" baseline="0" dirty="0">
                <a:ln>
                  <a:noFill/>
                </a:ln>
                <a:solidFill>
                  <a:srgbClr val="9876AA"/>
                </a:solidFill>
                <a:effectLst/>
                <a:latin typeface="JetBrains Mono"/>
              </a:rPr>
              <a:t>SEXO </a:t>
            </a:r>
            <a:r>
              <a:rPr kumimoji="0" lang="es-ES" altLang="es-ES" sz="800" b="0" i="0" u="none" strike="noStrike" cap="none" normalizeH="0" baseline="0" dirty="0">
                <a:ln>
                  <a:noFill/>
                </a:ln>
                <a:solidFill>
                  <a:srgbClr val="A9B7C6"/>
                </a:solidFill>
                <a:effectLst/>
                <a:latin typeface="JetBrains Mono"/>
              </a:rPr>
              <a:t>= </a:t>
            </a:r>
            <a:r>
              <a:rPr kumimoji="0" lang="es-ES" altLang="es-ES" sz="800" b="0" i="0" u="none" strike="noStrike" cap="none" normalizeH="0" baseline="0" dirty="0">
                <a:ln>
                  <a:noFill/>
                </a:ln>
                <a:solidFill>
                  <a:srgbClr val="6A8759"/>
                </a:solidFill>
                <a:effectLst/>
                <a:latin typeface="JetBrains Mono"/>
              </a:rPr>
              <a:t>'MASCULINO' </a:t>
            </a:r>
            <a:r>
              <a:rPr kumimoji="0" lang="es-ES" altLang="es-ES" sz="800" b="0" i="0" u="none" strike="noStrike" cap="none" normalizeH="0" baseline="0" dirty="0">
                <a:ln>
                  <a:noFill/>
                </a:ln>
                <a:solidFill>
                  <a:srgbClr val="CC7832"/>
                </a:solidFill>
                <a:effectLst/>
                <a:latin typeface="JetBrains Mono"/>
              </a:rPr>
              <a:t>AND </a:t>
            </a:r>
            <a:r>
              <a:rPr kumimoji="0" lang="es-ES" altLang="es-ES" sz="800" b="0" i="0" u="none" strike="noStrike" cap="none" normalizeH="0" baseline="0" dirty="0">
                <a:ln>
                  <a:noFill/>
                </a:ln>
                <a:solidFill>
                  <a:srgbClr val="A9B7C6"/>
                </a:solidFill>
                <a:effectLst/>
                <a:latin typeface="JetBrains Mono"/>
              </a:rPr>
              <a:t>E.</a:t>
            </a:r>
            <a:r>
              <a:rPr kumimoji="0" lang="es-ES" altLang="es-ES" sz="800" b="0" i="0" u="none" strike="noStrike" cap="none" normalizeH="0" baseline="0" dirty="0">
                <a:ln>
                  <a:noFill/>
                </a:ln>
                <a:solidFill>
                  <a:srgbClr val="9876AA"/>
                </a:solidFill>
                <a:effectLst/>
                <a:latin typeface="JetBrains Mono"/>
              </a:rPr>
              <a:t>EDAD </a:t>
            </a:r>
            <a:r>
              <a:rPr kumimoji="0" lang="es-ES" altLang="es-ES" sz="800" b="0" i="0" u="none" strike="noStrike" cap="none" normalizeH="0" baseline="0" dirty="0">
                <a:ln>
                  <a:noFill/>
                </a:ln>
                <a:solidFill>
                  <a:srgbClr val="A9B7C6"/>
                </a:solidFill>
                <a:effectLst/>
                <a:latin typeface="JetBrains Mono"/>
              </a:rPr>
              <a:t>&gt; </a:t>
            </a:r>
            <a:r>
              <a:rPr kumimoji="0" lang="es-ES" altLang="es-ES" sz="800" b="0" i="0" u="none" strike="noStrike" cap="none" normalizeH="0" baseline="0" dirty="0">
                <a:ln>
                  <a:noFill/>
                </a:ln>
                <a:solidFill>
                  <a:srgbClr val="6897BB"/>
                </a:solidFill>
                <a:effectLst/>
                <a:latin typeface="JetBrains Mono"/>
              </a:rPr>
              <a:t>22</a:t>
            </a:r>
            <a:endParaRPr kumimoji="0" lang="es-ES" altLang="es-E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356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823611" y="615964"/>
            <a:ext cx="7696200" cy="517525"/>
          </a:xfrm>
        </p:spPr>
        <p:txBody>
          <a:bodyPr/>
          <a:lstStyle/>
          <a:p>
            <a:r>
              <a:rPr lang="es-MX" sz="1800" dirty="0"/>
              <a:t>Crear una función de acuerdo a lo siguiente:</a:t>
            </a:r>
            <a:endParaRPr lang="en-US" sz="1800" dirty="0"/>
          </a:p>
        </p:txBody>
      </p:sp>
      <p:sp>
        <p:nvSpPr>
          <p:cNvPr id="27" name="Text Placeholder 10">
            <a:extLst>
              <a:ext uri="{FF2B5EF4-FFF2-40B4-BE49-F238E27FC236}">
                <a16:creationId xmlns:a16="http://schemas.microsoft.com/office/drawing/2014/main" id="{1ECB7668-675F-4BC3-8CCA-7FF89CF2BE11}"/>
              </a:ext>
            </a:extLst>
          </p:cNvPr>
          <p:cNvSpPr txBox="1">
            <a:spLocks/>
          </p:cNvSpPr>
          <p:nvPr/>
        </p:nvSpPr>
        <p:spPr>
          <a:xfrm>
            <a:off x="2198973" y="1230737"/>
            <a:ext cx="4746052" cy="962567"/>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s-MX" sz="800" dirty="0">
                <a:latin typeface="+mj-lt"/>
              </a:rPr>
              <a:t>Crear una función sobre la tabla estudiantes que compara un nombre y apellidos. </a:t>
            </a:r>
          </a:p>
          <a:p>
            <a:pPr marL="0" indent="0" algn="just">
              <a:buNone/>
            </a:pPr>
            <a:r>
              <a:rPr lang="es-MX" sz="800" dirty="0">
                <a:latin typeface="+mj-lt"/>
              </a:rPr>
              <a:t>(si existe este nombre y apellido mostrar todos los datos del estudiante).</a:t>
            </a:r>
          </a:p>
          <a:p>
            <a:r>
              <a:rPr lang="es-MX" sz="800" dirty="0">
                <a:latin typeface="+mj-lt"/>
              </a:rPr>
              <a:t> La función devuelve un </a:t>
            </a:r>
            <a:r>
              <a:rPr lang="es-MX" sz="800" dirty="0" err="1">
                <a:latin typeface="+mj-lt"/>
              </a:rPr>
              <a:t>boolean</a:t>
            </a:r>
            <a:r>
              <a:rPr lang="es-MX" sz="800" dirty="0">
                <a:latin typeface="+mj-lt"/>
              </a:rPr>
              <a:t>.</a:t>
            </a:r>
          </a:p>
          <a:p>
            <a:r>
              <a:rPr lang="es-MX" sz="800" dirty="0">
                <a:latin typeface="+mj-lt"/>
              </a:rPr>
              <a:t> La función debe recibir el nombre y sus apellidos.</a:t>
            </a:r>
            <a:r>
              <a:rPr lang="en-US" sz="800" dirty="0">
                <a:latin typeface="+mj-lt"/>
              </a:rPr>
              <a:t> </a:t>
            </a:r>
          </a:p>
          <a:p>
            <a:pPr marL="0" indent="0" algn="just">
              <a:buNone/>
            </a:pPr>
            <a:r>
              <a:rPr lang="es-MX" sz="800" dirty="0">
                <a:latin typeface="+mj-lt"/>
              </a:rPr>
              <a:t>○  La función debería ser usada en la cláusula WHERE.</a:t>
            </a:r>
            <a:endParaRPr lang="en-US" sz="800" dirty="0">
              <a:latin typeface="+mj-lt"/>
            </a:endParaRPr>
          </a:p>
        </p:txBody>
      </p:sp>
      <p:cxnSp>
        <p:nvCxnSpPr>
          <p:cNvPr id="30" name="Conector: angular 29">
            <a:extLst>
              <a:ext uri="{FF2B5EF4-FFF2-40B4-BE49-F238E27FC236}">
                <a16:creationId xmlns:a16="http://schemas.microsoft.com/office/drawing/2014/main" id="{538A32BC-8556-4F37-82CC-EB94BF82DA35}"/>
              </a:ext>
            </a:extLst>
          </p:cNvPr>
          <p:cNvCxnSpPr>
            <a:cxnSpLocks/>
            <a:stCxn id="45" idx="1"/>
          </p:cNvCxnSpPr>
          <p:nvPr/>
        </p:nvCxnSpPr>
        <p:spPr>
          <a:xfrm rot="10800000" flipV="1">
            <a:off x="1858992" y="2436578"/>
            <a:ext cx="2610182" cy="237542"/>
          </a:xfrm>
          <a:prstGeom prst="bentConnector2">
            <a:avLst/>
          </a:prstGeom>
          <a:ln w="63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9" name="Gráfico 38">
            <a:extLst>
              <a:ext uri="{FF2B5EF4-FFF2-40B4-BE49-F238E27FC236}">
                <a16:creationId xmlns:a16="http://schemas.microsoft.com/office/drawing/2014/main" id="{599A6A13-2664-4E05-9474-5F362C748B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4456" y="1585834"/>
            <a:ext cx="270510" cy="270510"/>
          </a:xfrm>
          <a:prstGeom prst="rect">
            <a:avLst/>
          </a:prstGeom>
        </p:spPr>
      </p:pic>
      <p:pic>
        <p:nvPicPr>
          <p:cNvPr id="42" name="Gráfico 41">
            <a:extLst>
              <a:ext uri="{FF2B5EF4-FFF2-40B4-BE49-F238E27FC236}">
                <a16:creationId xmlns:a16="http://schemas.microsoft.com/office/drawing/2014/main" id="{988AD2EE-0F7B-42E6-A99F-5F93EAF01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0911" y="1552867"/>
            <a:ext cx="270510" cy="270510"/>
          </a:xfrm>
          <a:prstGeom prst="rect">
            <a:avLst/>
          </a:prstGeom>
        </p:spPr>
      </p:pic>
      <p:pic>
        <p:nvPicPr>
          <p:cNvPr id="45" name="Gráfico 44">
            <a:extLst>
              <a:ext uri="{FF2B5EF4-FFF2-40B4-BE49-F238E27FC236}">
                <a16:creationId xmlns:a16="http://schemas.microsoft.com/office/drawing/2014/main" id="{ACE5DB2F-C85E-4AD6-BA22-956B7A9CE0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9174" y="2301323"/>
            <a:ext cx="199423" cy="270510"/>
          </a:xfrm>
          <a:prstGeom prst="rect">
            <a:avLst/>
          </a:prstGeom>
        </p:spPr>
      </p:pic>
      <p:cxnSp>
        <p:nvCxnSpPr>
          <p:cNvPr id="54" name="Conector recto 53">
            <a:extLst>
              <a:ext uri="{FF2B5EF4-FFF2-40B4-BE49-F238E27FC236}">
                <a16:creationId xmlns:a16="http://schemas.microsoft.com/office/drawing/2014/main" id="{46CA7820-E831-45F9-BDA8-2DEC4C5E54FC}"/>
              </a:ext>
            </a:extLst>
          </p:cNvPr>
          <p:cNvCxnSpPr>
            <a:cxnSpLocks/>
            <a:stCxn id="27" idx="2"/>
            <a:endCxn id="45" idx="0"/>
          </p:cNvCxnSpPr>
          <p:nvPr/>
        </p:nvCxnSpPr>
        <p:spPr>
          <a:xfrm flipH="1">
            <a:off x="4568886" y="2193304"/>
            <a:ext cx="3113" cy="108019"/>
          </a:xfrm>
          <a:prstGeom prst="line">
            <a:avLst/>
          </a:prstGeom>
          <a:ln w="6350"/>
        </p:spPr>
        <p:style>
          <a:lnRef idx="1">
            <a:schemeClr val="dk1"/>
          </a:lnRef>
          <a:fillRef idx="0">
            <a:schemeClr val="dk1"/>
          </a:fillRef>
          <a:effectRef idx="0">
            <a:schemeClr val="dk1"/>
          </a:effectRef>
          <a:fontRef idx="minor">
            <a:schemeClr val="tx1"/>
          </a:fontRef>
        </p:style>
      </p:cxnSp>
      <p:sp>
        <p:nvSpPr>
          <p:cNvPr id="20" name="Elipse 19">
            <a:extLst>
              <a:ext uri="{FF2B5EF4-FFF2-40B4-BE49-F238E27FC236}">
                <a16:creationId xmlns:a16="http://schemas.microsoft.com/office/drawing/2014/main" id="{E51E9A28-481F-4363-8092-E497730FEF92}"/>
              </a:ext>
            </a:extLst>
          </p:cNvPr>
          <p:cNvSpPr/>
          <p:nvPr/>
        </p:nvSpPr>
        <p:spPr>
          <a:xfrm>
            <a:off x="1079444" y="626916"/>
            <a:ext cx="7010226" cy="517525"/>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50BB196C-360D-4710-8155-BFF2AA7330D4}"/>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17</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
        <p:nvSpPr>
          <p:cNvPr id="53" name="Rectangle 1">
            <a:extLst>
              <a:ext uri="{FF2B5EF4-FFF2-40B4-BE49-F238E27FC236}">
                <a16:creationId xmlns:a16="http://schemas.microsoft.com/office/drawing/2014/main" id="{2B3F2E15-447A-48A6-A25D-DFA3F547879D}"/>
              </a:ext>
            </a:extLst>
          </p:cNvPr>
          <p:cNvSpPr>
            <a:spLocks noChangeArrowheads="1"/>
          </p:cNvSpPr>
          <p:nvPr/>
        </p:nvSpPr>
        <p:spPr bwMode="auto">
          <a:xfrm>
            <a:off x="764261" y="2773538"/>
            <a:ext cx="7640591" cy="16158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rgbClr val="CC7832"/>
                </a:solidFill>
                <a:effectLst/>
                <a:latin typeface="JetBrains Mono"/>
              </a:rPr>
              <a:t>CREATE FUNCTION </a:t>
            </a:r>
            <a:r>
              <a:rPr kumimoji="0" lang="es-ES" altLang="es-ES" sz="900" b="0" i="1" u="none" strike="noStrike" cap="none" normalizeH="0" baseline="0" dirty="0" err="1">
                <a:ln>
                  <a:noFill/>
                </a:ln>
                <a:solidFill>
                  <a:srgbClr val="FFC66D"/>
                </a:solidFill>
                <a:effectLst/>
                <a:latin typeface="JetBrains Mono"/>
              </a:rPr>
              <a:t>myCompareFunction</a:t>
            </a:r>
            <a:r>
              <a:rPr kumimoji="0" lang="es-ES" altLang="es-ES" sz="900" b="0" i="0" u="none" strike="noStrike" cap="none" normalizeH="0" baseline="0" dirty="0">
                <a:ln>
                  <a:noFill/>
                </a:ln>
                <a:solidFill>
                  <a:srgbClr val="A9B7C6"/>
                </a:solidFill>
                <a:effectLst/>
                <a:latin typeface="JetBrains Mono"/>
              </a:rPr>
              <a:t>(nombres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apellidos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nombresAcomparar</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apellidosAcomparar</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VARCHAR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6897BB"/>
                </a:solidFill>
                <a:effectLst/>
                <a:latin typeface="JetBrains Mono"/>
              </a:rPr>
              <a:t>50</a:t>
            </a:r>
            <a:r>
              <a:rPr kumimoji="0" lang="es-ES" altLang="es-ES" sz="900" b="0" i="0" u="none" strike="noStrike" cap="none" normalizeH="0" baseline="0" dirty="0">
                <a:ln>
                  <a:noFill/>
                </a:ln>
                <a:solidFill>
                  <a:srgbClr val="A9B7C6"/>
                </a:solidFill>
                <a:effectLst/>
                <a:latin typeface="JetBrains Mono"/>
              </a:rPr>
              <a:t>))</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RETURNS BOOL</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begin</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declare </a:t>
            </a:r>
            <a:r>
              <a:rPr kumimoji="0" lang="es-ES" altLang="es-ES" sz="900" b="0" i="0" u="none" strike="noStrike" cap="none" normalizeH="0" baseline="0" dirty="0">
                <a:ln>
                  <a:noFill/>
                </a:ln>
                <a:solidFill>
                  <a:srgbClr val="A9B7C6"/>
                </a:solidFill>
                <a:effectLst/>
                <a:latin typeface="JetBrains Mono"/>
              </a:rPr>
              <a:t>respuesta </a:t>
            </a:r>
            <a:r>
              <a:rPr kumimoji="0" lang="es-ES" altLang="es-ES" sz="900" b="0" i="0" u="none" strike="noStrike" cap="none" normalizeH="0" baseline="0" dirty="0" err="1">
                <a:ln>
                  <a:noFill/>
                </a:ln>
                <a:solidFill>
                  <a:srgbClr val="CC7832"/>
                </a:solidFill>
                <a:effectLst/>
                <a:latin typeface="JetBrains Mono"/>
              </a:rPr>
              <a:t>bool</a:t>
            </a:r>
            <a:r>
              <a:rPr kumimoji="0" lang="es-ES" altLang="es-ES" sz="900" b="0" i="0" u="none" strike="noStrike" cap="none" normalizeH="0" baseline="0" dirty="0">
                <a:ln>
                  <a:noFill/>
                </a:ln>
                <a:solidFill>
                  <a:srgbClr val="CC7832"/>
                </a:solidFill>
                <a:effectLst/>
                <a:latin typeface="JetBrains Mono"/>
              </a:rPr>
              <a:t> default false;</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set </a:t>
            </a:r>
            <a:r>
              <a:rPr kumimoji="0" lang="es-ES" altLang="es-ES" sz="900" b="0" i="0" u="none" strike="noStrike" cap="none" normalizeH="0" baseline="0" dirty="0">
                <a:ln>
                  <a:noFill/>
                </a:ln>
                <a:solidFill>
                  <a:srgbClr val="A9B7C6"/>
                </a:solidFill>
                <a:effectLst/>
                <a:latin typeface="JetBrains Mono"/>
              </a:rPr>
              <a:t>respuesta=(nombres=</a:t>
            </a:r>
            <a:r>
              <a:rPr kumimoji="0" lang="es-ES" altLang="es-ES" sz="900" b="0" i="0" u="none" strike="noStrike" cap="none" normalizeH="0" baseline="0" dirty="0" err="1">
                <a:ln>
                  <a:noFill/>
                </a:ln>
                <a:solidFill>
                  <a:srgbClr val="A9B7C6"/>
                </a:solidFill>
                <a:effectLst/>
                <a:latin typeface="JetBrains Mono"/>
              </a:rPr>
              <a:t>nombresAcomparar</a:t>
            </a:r>
            <a:r>
              <a:rPr kumimoji="0" lang="es-ES" altLang="es-ES" sz="900" b="0" i="0" u="none" strike="noStrike" cap="none" normalizeH="0" baseline="0" dirty="0">
                <a:ln>
                  <a:noFill/>
                </a:ln>
                <a:solidFill>
                  <a:srgbClr val="A9B7C6"/>
                </a:solidFill>
                <a:effectLst/>
                <a:latin typeface="JetBrains Mono"/>
              </a:rPr>
              <a:t> </a:t>
            </a:r>
            <a:r>
              <a:rPr kumimoji="0" lang="es-ES" altLang="es-ES" sz="900" b="0" i="0" u="none" strike="noStrike" cap="none" normalizeH="0" baseline="0" dirty="0">
                <a:ln>
                  <a:noFill/>
                </a:ln>
                <a:solidFill>
                  <a:srgbClr val="CC7832"/>
                </a:solidFill>
                <a:effectLst/>
                <a:latin typeface="JetBrains Mono"/>
              </a:rPr>
              <a:t>AND </a:t>
            </a:r>
            <a:r>
              <a:rPr kumimoji="0" lang="es-ES" altLang="es-ES" sz="900" b="0" i="0" u="none" strike="noStrike" cap="none" normalizeH="0" baseline="0" dirty="0">
                <a:ln>
                  <a:noFill/>
                </a:ln>
                <a:solidFill>
                  <a:srgbClr val="A9B7C6"/>
                </a:solidFill>
                <a:effectLst/>
                <a:latin typeface="JetBrains Mono"/>
              </a:rPr>
              <a:t>apellidos=</a:t>
            </a:r>
            <a:r>
              <a:rPr kumimoji="0" lang="es-ES" altLang="es-ES" sz="900" b="0" i="0" u="none" strike="noStrike" cap="none" normalizeH="0" baseline="0" dirty="0" err="1">
                <a:ln>
                  <a:noFill/>
                </a:ln>
                <a:solidFill>
                  <a:srgbClr val="A9B7C6"/>
                </a:solidFill>
                <a:effectLst/>
                <a:latin typeface="JetBrains Mono"/>
              </a:rPr>
              <a:t>apellidosAcomparar</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return</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A9B7C6"/>
                </a:solidFill>
                <a:effectLst/>
                <a:latin typeface="JetBrains Mono"/>
              </a:rPr>
              <a:t>respuesta</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CC7832"/>
                </a:solidFill>
                <a:effectLst/>
                <a:latin typeface="JetBrains Mono"/>
              </a:rPr>
              <a:t>end</a:t>
            </a:r>
            <a:r>
              <a:rPr kumimoji="0" lang="es-ES" altLang="es-ES" sz="900" b="0" i="0" u="none" strike="noStrike" cap="none" normalizeH="0" baseline="0" dirty="0">
                <a:ln>
                  <a:noFill/>
                </a:ln>
                <a:solidFill>
                  <a:srgbClr val="CC7832"/>
                </a:solidFill>
                <a:effectLst/>
                <a:latin typeface="JetBrains Mono"/>
              </a:rPr>
              <a:t>;</a:t>
            </a:r>
            <a:br>
              <a:rPr kumimoji="0" lang="es-ES" altLang="es-ES" sz="900" b="0" i="0" u="none" strike="noStrike" cap="none" normalizeH="0" baseline="0" dirty="0">
                <a:ln>
                  <a:noFill/>
                </a:ln>
                <a:solidFill>
                  <a:srgbClr val="CC7832"/>
                </a:solidFill>
                <a:effectLst/>
                <a:latin typeface="JetBrains Mono"/>
              </a:rPr>
            </a:br>
            <a:br>
              <a:rPr kumimoji="0" lang="es-ES" altLang="es-ES" sz="900" b="0" i="0" u="none" strike="noStrike" cap="none" normalizeH="0" baseline="0" dirty="0">
                <a:ln>
                  <a:noFill/>
                </a:ln>
                <a:solidFill>
                  <a:srgbClr val="CC7832"/>
                </a:solidFill>
                <a:effectLst/>
                <a:latin typeface="JetBrains Mono"/>
              </a:rPr>
            </a:br>
            <a:r>
              <a:rPr kumimoji="0" lang="es-ES" altLang="es-ES" sz="900" b="0" i="0" u="none" strike="noStrike" cap="none" normalizeH="0" baseline="0" dirty="0">
                <a:ln>
                  <a:noFill/>
                </a:ln>
                <a:solidFill>
                  <a:srgbClr val="CC7832"/>
                </a:solidFill>
                <a:effectLst/>
                <a:latin typeface="JetBrains Mono"/>
              </a:rPr>
              <a:t>SELECT </a:t>
            </a:r>
            <a:r>
              <a:rPr kumimoji="0" lang="es-ES" altLang="es-ES" sz="900" b="0" i="0" u="none" strike="noStrike" cap="none" normalizeH="0" baseline="0" dirty="0">
                <a:ln>
                  <a:noFill/>
                </a:ln>
                <a:solidFill>
                  <a:srgbClr val="A9B7C6"/>
                </a:solidFill>
                <a:effectLst/>
                <a:latin typeface="JetBrains Mono"/>
              </a:rPr>
              <a:t>E.*</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FROM </a:t>
            </a:r>
            <a:r>
              <a:rPr kumimoji="0" lang="es-ES" altLang="es-ES" sz="900" b="0" i="0" u="none" strike="noStrike" cap="none" normalizeH="0" baseline="0" dirty="0">
                <a:ln>
                  <a:noFill/>
                </a:ln>
                <a:solidFill>
                  <a:srgbClr val="A9B7C6"/>
                </a:solidFill>
                <a:effectLst/>
                <a:latin typeface="JetBrains Mono"/>
              </a:rPr>
              <a:t>ESTUDIANTES </a:t>
            </a:r>
            <a:r>
              <a:rPr kumimoji="0" lang="es-ES" altLang="es-ES" sz="900" b="0" i="0" u="none" strike="noStrike" cap="none" normalizeH="0" baseline="0" dirty="0">
                <a:ln>
                  <a:noFill/>
                </a:ln>
                <a:solidFill>
                  <a:srgbClr val="CC7832"/>
                </a:solidFill>
                <a:effectLst/>
                <a:latin typeface="JetBrains Mono"/>
              </a:rPr>
              <a:t>AS </a:t>
            </a:r>
            <a:r>
              <a:rPr kumimoji="0" lang="es-ES" altLang="es-ES" sz="900" b="0" i="0" u="none" strike="noStrike" cap="none" normalizeH="0" baseline="0" dirty="0">
                <a:ln>
                  <a:noFill/>
                </a:ln>
                <a:solidFill>
                  <a:srgbClr val="A9B7C6"/>
                </a:solidFill>
                <a:effectLst/>
                <a:latin typeface="JetBrains Mono"/>
              </a:rPr>
              <a:t>E</a:t>
            </a:r>
            <a:br>
              <a:rPr kumimoji="0" lang="es-ES" altLang="es-ES" sz="900" b="0" i="0" u="none" strike="noStrike" cap="none" normalizeH="0" baseline="0" dirty="0">
                <a:ln>
                  <a:noFill/>
                </a:ln>
                <a:solidFill>
                  <a:srgbClr val="A9B7C6"/>
                </a:solidFill>
                <a:effectLst/>
                <a:latin typeface="JetBrains Mono"/>
              </a:rPr>
            </a:br>
            <a:r>
              <a:rPr kumimoji="0" lang="es-ES" altLang="es-ES" sz="900" b="0" i="0" u="none" strike="noStrike" cap="none" normalizeH="0" baseline="0" dirty="0">
                <a:ln>
                  <a:noFill/>
                </a:ln>
                <a:solidFill>
                  <a:srgbClr val="CC7832"/>
                </a:solidFill>
                <a:effectLst/>
                <a:latin typeface="JetBrains Mono"/>
              </a:rPr>
              <a:t>WHERE </a:t>
            </a:r>
            <a:r>
              <a:rPr kumimoji="0" lang="es-ES" altLang="es-ES" sz="900" b="0" i="1" u="none" strike="noStrike" cap="none" normalizeH="0" baseline="0" dirty="0" err="1">
                <a:ln>
                  <a:noFill/>
                </a:ln>
                <a:solidFill>
                  <a:srgbClr val="FFC66D"/>
                </a:solidFill>
                <a:effectLst/>
                <a:latin typeface="JetBrains Mono"/>
              </a:rPr>
              <a:t>myCompareFunction</a:t>
            </a:r>
            <a:r>
              <a:rPr kumimoji="0" lang="es-ES" altLang="es-ES" sz="900" b="0" i="0" u="none" strike="noStrike" cap="none" normalizeH="0" baseline="0" dirty="0">
                <a:ln>
                  <a:noFill/>
                </a:ln>
                <a:solidFill>
                  <a:srgbClr val="A9B7C6"/>
                </a:solidFill>
                <a:effectLst/>
                <a:latin typeface="JetBrains Mono"/>
              </a:rPr>
              <a:t>(</a:t>
            </a:r>
            <a:r>
              <a:rPr kumimoji="0" lang="es-ES" altLang="es-ES" sz="900" b="0" i="0" u="none" strike="noStrike" cap="none" normalizeH="0" baseline="0" dirty="0" err="1">
                <a:ln>
                  <a:noFill/>
                </a:ln>
                <a:solidFill>
                  <a:srgbClr val="A9B7C6"/>
                </a:solidFill>
                <a:effectLst/>
                <a:latin typeface="JetBrains Mono"/>
              </a:rPr>
              <a:t>E.</a:t>
            </a:r>
            <a:r>
              <a:rPr kumimoji="0" lang="es-ES" altLang="es-ES" sz="900" b="0" i="0" u="none" strike="noStrike" cap="none" normalizeH="0" baseline="0" dirty="0" err="1">
                <a:ln>
                  <a:noFill/>
                </a:ln>
                <a:solidFill>
                  <a:srgbClr val="9876AA"/>
                </a:solidFill>
                <a:effectLst/>
                <a:latin typeface="JetBrains Mono"/>
              </a:rPr>
              <a:t>nombres</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err="1">
                <a:ln>
                  <a:noFill/>
                </a:ln>
                <a:solidFill>
                  <a:srgbClr val="A9B7C6"/>
                </a:solidFill>
                <a:effectLst/>
                <a:latin typeface="JetBrains Mono"/>
              </a:rPr>
              <a:t>E.</a:t>
            </a:r>
            <a:r>
              <a:rPr kumimoji="0" lang="es-ES" altLang="es-ES" sz="900" b="0" i="0" u="none" strike="noStrike" cap="none" normalizeH="0" baseline="0" dirty="0" err="1">
                <a:ln>
                  <a:noFill/>
                </a:ln>
                <a:solidFill>
                  <a:srgbClr val="9876AA"/>
                </a:solidFill>
                <a:effectLst/>
                <a:latin typeface="JetBrains Mono"/>
              </a:rPr>
              <a:t>apellidos</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'Sandra'</a:t>
            </a:r>
            <a:r>
              <a:rPr kumimoji="0" lang="es-ES" altLang="es-ES" sz="900" b="0" i="0" u="none" strike="noStrike" cap="none" normalizeH="0" baseline="0" dirty="0">
                <a:ln>
                  <a:noFill/>
                </a:ln>
                <a:solidFill>
                  <a:srgbClr val="CC7832"/>
                </a:solidFill>
                <a:effectLst/>
                <a:latin typeface="JetBrains Mono"/>
              </a:rPr>
              <a:t>, </a:t>
            </a:r>
            <a:r>
              <a:rPr kumimoji="0" lang="es-ES" altLang="es-ES" sz="900" b="0" i="0" u="none" strike="noStrike" cap="none" normalizeH="0" baseline="0" dirty="0">
                <a:ln>
                  <a:noFill/>
                </a:ln>
                <a:solidFill>
                  <a:srgbClr val="6A8759"/>
                </a:solidFill>
                <a:effectLst/>
                <a:latin typeface="JetBrains Mono"/>
              </a:rPr>
              <a:t>'</a:t>
            </a:r>
            <a:r>
              <a:rPr kumimoji="0" lang="es-ES" altLang="es-ES" sz="900" b="0" i="0" u="none" strike="noStrike" cap="none" normalizeH="0" baseline="0" dirty="0" err="1">
                <a:ln>
                  <a:noFill/>
                </a:ln>
                <a:solidFill>
                  <a:srgbClr val="6A8759"/>
                </a:solidFill>
                <a:effectLst/>
                <a:latin typeface="JetBrains Mono"/>
              </a:rPr>
              <a:t>Mavir</a:t>
            </a:r>
            <a:r>
              <a:rPr kumimoji="0" lang="es-ES" altLang="es-ES" sz="900" b="0" i="0" u="none" strike="noStrike" cap="none" normalizeH="0" baseline="0" dirty="0">
                <a:ln>
                  <a:noFill/>
                </a:ln>
                <a:solidFill>
                  <a:srgbClr val="6A8759"/>
                </a:solidFill>
                <a:effectLst/>
                <a:latin typeface="JetBrains Mono"/>
              </a:rPr>
              <a:t> </a:t>
            </a:r>
            <a:r>
              <a:rPr kumimoji="0" lang="es-ES" altLang="es-ES" sz="900" b="0" i="0" u="none" strike="noStrike" cap="none" normalizeH="0" baseline="0" dirty="0" err="1">
                <a:ln>
                  <a:noFill/>
                </a:ln>
                <a:solidFill>
                  <a:srgbClr val="6A8759"/>
                </a:solidFill>
                <a:effectLst/>
                <a:latin typeface="JetBrains Mono"/>
              </a:rPr>
              <a:t>Uria</a:t>
            </a:r>
            <a:r>
              <a:rPr kumimoji="0" lang="es-ES" altLang="es-ES" sz="900" b="0" i="0" u="none" strike="noStrike" cap="none" normalizeH="0" baseline="0" dirty="0">
                <a:ln>
                  <a:noFill/>
                </a:ln>
                <a:solidFill>
                  <a:srgbClr val="6A8759"/>
                </a:solidFill>
                <a:effectLst/>
                <a:latin typeface="JetBrains Mono"/>
              </a:rPr>
              <a:t>'</a:t>
            </a:r>
            <a:r>
              <a:rPr kumimoji="0" lang="es-ES" altLang="es-ES" sz="900" b="0" i="0" u="none" strike="noStrike" cap="none" normalizeH="0" baseline="0" dirty="0">
                <a:ln>
                  <a:noFill/>
                </a:ln>
                <a:solidFill>
                  <a:srgbClr val="A9B7C6"/>
                </a:solidFill>
                <a:effectLst/>
                <a:latin typeface="JetBrains Mono"/>
              </a:rPr>
              <a: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28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4"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22" presetClass="entr" presetSubtype="4"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D4601FCD-7559-4AC4-ACCD-54988393A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95" y="140970"/>
            <a:ext cx="270510" cy="270510"/>
          </a:xfrm>
          <a:prstGeom prst="rect">
            <a:avLst/>
          </a:prstGeom>
        </p:spPr>
      </p:pic>
      <p:pic>
        <p:nvPicPr>
          <p:cNvPr id="26" name="Gráfico 25">
            <a:extLst>
              <a:ext uri="{FF2B5EF4-FFF2-40B4-BE49-F238E27FC236}">
                <a16:creationId xmlns:a16="http://schemas.microsoft.com/office/drawing/2014/main" id="{2959D5DF-BAFA-475F-804B-0D1DB2C9B8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1688" y="3926853"/>
            <a:ext cx="411307" cy="411307"/>
          </a:xfrm>
          <a:prstGeom prst="rect">
            <a:avLst/>
          </a:prstGeom>
        </p:spPr>
      </p:pic>
      <p:pic>
        <p:nvPicPr>
          <p:cNvPr id="27" name="Gráfico 26">
            <a:extLst>
              <a:ext uri="{FF2B5EF4-FFF2-40B4-BE49-F238E27FC236}">
                <a16:creationId xmlns:a16="http://schemas.microsoft.com/office/drawing/2014/main" id="{423D09D1-0C4F-4460-905D-88F7319A03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5255" y="3926853"/>
            <a:ext cx="411307" cy="411307"/>
          </a:xfrm>
          <a:prstGeom prst="rect">
            <a:avLst/>
          </a:prstGeom>
        </p:spPr>
      </p:pic>
      <p:pic>
        <p:nvPicPr>
          <p:cNvPr id="9" name="Imagen 8">
            <a:extLst>
              <a:ext uri="{FF2B5EF4-FFF2-40B4-BE49-F238E27FC236}">
                <a16:creationId xmlns:a16="http://schemas.microsoft.com/office/drawing/2014/main" id="{7FBFED1E-B4AF-49C2-8307-19BEE728C019}"/>
              </a:ext>
            </a:extLst>
          </p:cNvPr>
          <p:cNvPicPr>
            <a:picLocks noChangeAspect="1"/>
          </p:cNvPicPr>
          <p:nvPr/>
        </p:nvPicPr>
        <p:blipFill>
          <a:blip r:embed="rId4"/>
          <a:stretch>
            <a:fillRect/>
          </a:stretch>
        </p:blipFill>
        <p:spPr>
          <a:xfrm>
            <a:off x="832082" y="805340"/>
            <a:ext cx="7479835" cy="2788092"/>
          </a:xfrm>
          <a:prstGeom prst="rect">
            <a:avLst/>
          </a:prstGeom>
        </p:spPr>
      </p:pic>
      <p:sp>
        <p:nvSpPr>
          <p:cNvPr id="15" name="CuadroTexto 14">
            <a:extLst>
              <a:ext uri="{FF2B5EF4-FFF2-40B4-BE49-F238E27FC236}">
                <a16:creationId xmlns:a16="http://schemas.microsoft.com/office/drawing/2014/main" id="{E9617DBB-7D2C-4616-99F4-3308AD5F94AE}"/>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17</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3557149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950596" y="1091505"/>
            <a:ext cx="7147607" cy="1498777"/>
          </a:xfrm>
        </p:spPr>
        <p:txBody>
          <a:bodyPr/>
          <a:lstStyle/>
          <a:p>
            <a:r>
              <a:rPr lang="es-MX" sz="3200" dirty="0"/>
              <a:t>¿A que se refiere cuando se habla de bases de datos relacionales?</a:t>
            </a:r>
            <a:br>
              <a:rPr lang="es-MX" sz="1800" dirty="0"/>
            </a:br>
            <a:br>
              <a:rPr lang="en-US" dirty="0"/>
            </a:br>
            <a:endParaRPr lang="en-US"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791184" y="2885587"/>
            <a:ext cx="7558731" cy="1566509"/>
          </a:xfrm>
        </p:spPr>
        <p:txBody>
          <a:bodyPr>
            <a:normAutofit/>
          </a:bodyPr>
          <a:lstStyle/>
          <a:p>
            <a:r>
              <a:rPr lang="es-ES" sz="2000" dirty="0">
                <a:solidFill>
                  <a:schemeClr val="accent4">
                    <a:lumMod val="50000"/>
                  </a:schemeClr>
                </a:solidFill>
              </a:rPr>
              <a:t> </a:t>
            </a:r>
            <a:r>
              <a:rPr lang="es-MX" sz="2000" dirty="0">
                <a:solidFill>
                  <a:schemeClr val="accent4">
                    <a:lumMod val="50000"/>
                  </a:schemeClr>
                </a:solidFill>
              </a:rPr>
              <a:t>Las bases de datos relacionales se basan en la organización de la información en fragmentos integrados mediante identificadores que almacena y proporciona acceso a puntos de datos relacionados entre sí, basando se en el modelo relacional, una forma intuitiva y directa de representar datos en tablas.</a:t>
            </a:r>
            <a:endParaRPr lang="en-US" sz="2000" dirty="0">
              <a:solidFill>
                <a:schemeClr val="accent4">
                  <a:lumMod val="50000"/>
                </a:schemeClr>
              </a:solidFill>
            </a:endParaRPr>
          </a:p>
        </p:txBody>
      </p:sp>
      <p:sp>
        <p:nvSpPr>
          <p:cNvPr id="24" name="Elipse 23">
            <a:extLst>
              <a:ext uri="{FF2B5EF4-FFF2-40B4-BE49-F238E27FC236}">
                <a16:creationId xmlns:a16="http://schemas.microsoft.com/office/drawing/2014/main" id="{5CAD1118-1B7A-46FC-BAC6-EBEFB1A300C2}"/>
              </a:ext>
            </a:extLst>
          </p:cNvPr>
          <p:cNvSpPr/>
          <p:nvPr/>
        </p:nvSpPr>
        <p:spPr>
          <a:xfrm>
            <a:off x="894694" y="787825"/>
            <a:ext cx="7354612" cy="1641731"/>
          </a:xfrm>
          <a:prstGeom prst="ellipse">
            <a:avLst/>
          </a:prstGeom>
          <a:noFill/>
          <a:ln w="952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accent4">
                  <a:lumMod val="75000"/>
                </a:schemeClr>
              </a:solidFill>
            </a:endParaRPr>
          </a:p>
        </p:txBody>
      </p:sp>
      <p:cxnSp>
        <p:nvCxnSpPr>
          <p:cNvPr id="25" name="Conector recto 24">
            <a:extLst>
              <a:ext uri="{FF2B5EF4-FFF2-40B4-BE49-F238E27FC236}">
                <a16:creationId xmlns:a16="http://schemas.microsoft.com/office/drawing/2014/main" id="{CE0D6E23-F8A0-451C-ABDB-41692209F28F}"/>
              </a:ext>
            </a:extLst>
          </p:cNvPr>
          <p:cNvCxnSpPr>
            <a:cxnSpLocks/>
          </p:cNvCxnSpPr>
          <p:nvPr/>
        </p:nvCxnSpPr>
        <p:spPr>
          <a:xfrm flipH="1">
            <a:off x="723899" y="2638240"/>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7" name="Conector recto 26">
            <a:extLst>
              <a:ext uri="{FF2B5EF4-FFF2-40B4-BE49-F238E27FC236}">
                <a16:creationId xmlns:a16="http://schemas.microsoft.com/office/drawing/2014/main" id="{CD3677DD-ED43-4B53-94D9-C96B9E1F7438}"/>
              </a:ext>
            </a:extLst>
          </p:cNvPr>
          <p:cNvCxnSpPr>
            <a:cxnSpLocks/>
          </p:cNvCxnSpPr>
          <p:nvPr/>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57722D00-64B2-48D2-9CB2-27860B41673C}"/>
              </a:ext>
            </a:extLst>
          </p:cNvPr>
          <p:cNvCxnSpPr/>
          <p:nvPr/>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9" name="Conector recto 28">
            <a:extLst>
              <a:ext uri="{FF2B5EF4-FFF2-40B4-BE49-F238E27FC236}">
                <a16:creationId xmlns:a16="http://schemas.microsoft.com/office/drawing/2014/main" id="{88BD67F3-2EF7-40C6-87B5-C6C72159042B}"/>
              </a:ext>
            </a:extLst>
          </p:cNvPr>
          <p:cNvCxnSpPr>
            <a:cxnSpLocks/>
          </p:cNvCxnSpPr>
          <p:nvPr/>
        </p:nvCxnSpPr>
        <p:spPr>
          <a:xfrm flipH="1">
            <a:off x="0" y="547767"/>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1" name="Gráfico 30">
            <a:extLst>
              <a:ext uri="{FF2B5EF4-FFF2-40B4-BE49-F238E27FC236}">
                <a16:creationId xmlns:a16="http://schemas.microsoft.com/office/drawing/2014/main" id="{7CE23963-9B07-4CF0-B5D0-9B0D5B435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33" name="Gráfico 32">
            <a:extLst>
              <a:ext uri="{FF2B5EF4-FFF2-40B4-BE49-F238E27FC236}">
                <a16:creationId xmlns:a16="http://schemas.microsoft.com/office/drawing/2014/main" id="{8996655B-C1E4-4E3D-8776-D758D4A34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34" name="Gráfico 33">
            <a:extLst>
              <a:ext uri="{FF2B5EF4-FFF2-40B4-BE49-F238E27FC236}">
                <a16:creationId xmlns:a16="http://schemas.microsoft.com/office/drawing/2014/main" id="{52F03E56-41B5-4B2C-A183-1DB220B18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37" name="Gráfico 36">
            <a:extLst>
              <a:ext uri="{FF2B5EF4-FFF2-40B4-BE49-F238E27FC236}">
                <a16:creationId xmlns:a16="http://schemas.microsoft.com/office/drawing/2014/main" id="{F852A256-3650-45A8-A5AE-7A531ACE9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38" name="Conector recto 37">
            <a:extLst>
              <a:ext uri="{FF2B5EF4-FFF2-40B4-BE49-F238E27FC236}">
                <a16:creationId xmlns:a16="http://schemas.microsoft.com/office/drawing/2014/main" id="{3BD02553-87BF-425F-9918-405937D29E3A}"/>
              </a:ext>
            </a:extLst>
          </p:cNvPr>
          <p:cNvCxnSpPr>
            <a:cxnSpLocks/>
          </p:cNvCxnSpPr>
          <p:nvPr/>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4" name="Imagen 3">
            <a:extLst>
              <a:ext uri="{FF2B5EF4-FFF2-40B4-BE49-F238E27FC236}">
                <a16:creationId xmlns:a16="http://schemas.microsoft.com/office/drawing/2014/main" id="{53F9F06C-CBFE-4CAF-995D-7939B863C819}"/>
              </a:ext>
            </a:extLst>
          </p:cNvPr>
          <p:cNvPicPr>
            <a:picLocks noChangeAspect="1"/>
          </p:cNvPicPr>
          <p:nvPr/>
        </p:nvPicPr>
        <p:blipFill>
          <a:blip r:embed="rId5"/>
          <a:stretch>
            <a:fillRect/>
          </a:stretch>
        </p:blipFill>
        <p:spPr>
          <a:xfrm>
            <a:off x="-2108511" y="547766"/>
            <a:ext cx="5055225" cy="873362"/>
          </a:xfrm>
          <a:prstGeom prst="rect">
            <a:avLst/>
          </a:prstGeom>
        </p:spPr>
      </p:pic>
    </p:spTree>
    <p:extLst>
      <p:ext uri="{BB962C8B-B14F-4D97-AF65-F5344CB8AC3E}">
        <p14:creationId xmlns:p14="http://schemas.microsoft.com/office/powerpoint/2010/main" val="4223074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2" presetClass="entr" presetSubtype="2" fill="hold" nodeType="withEffect">
                                  <p:stCondLst>
                                    <p:cond delay="100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15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nodeType="withEffect">
                                  <p:stCondLst>
                                    <p:cond delay="3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45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10" presetClass="entr" presetSubtype="0" fill="hold" grpId="0"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grpId="0" nodeType="withEffect">
                                  <p:stCondLst>
                                    <p:cond delay="450"/>
                                  </p:stCondLst>
                                  <p:childTnLst>
                                    <p:set>
                                      <p:cBhvr>
                                        <p:cTn id="49" dur="1" fill="hold">
                                          <p:stCondLst>
                                            <p:cond delay="0"/>
                                          </p:stCondLst>
                                        </p:cTn>
                                        <p:tgtEl>
                                          <p:spTgt spid="3">
                                            <p:txEl>
                                              <p:pRg st="0" end="0"/>
                                            </p:txEl>
                                          </p:spTgt>
                                        </p:tgtEl>
                                        <p:attrNameLst>
                                          <p:attrName>style.visibility</p:attrName>
                                        </p:attrNameLst>
                                      </p:cBhvr>
                                      <p:to>
                                        <p:strVal val="visible"/>
                                      </p:to>
                                    </p:set>
                                    <p:animEffect transition="in" filter="fade">
                                      <p:cBhvr>
                                        <p:cTn id="50" dur="500"/>
                                        <p:tgtEl>
                                          <p:spTgt spid="3">
                                            <p:txEl>
                                              <p:pRg st="0" end="0"/>
                                            </p:txEl>
                                          </p:spTgt>
                                        </p:tgtEl>
                                      </p:cBhvr>
                                    </p:animEffect>
                                  </p:childTnLst>
                                </p:cTn>
                              </p:par>
                            </p:childTnLst>
                          </p:cTn>
                        </p:par>
                        <p:par>
                          <p:cTn id="51" fill="hold">
                            <p:stCondLst>
                              <p:cond delay="2450"/>
                            </p:stCondLst>
                            <p:childTnLst>
                              <p:par>
                                <p:cTn id="52" presetID="22" presetClass="entr" presetSubtype="4"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68F8C9-9363-411D-9575-F40C87BDBCAB}"/>
              </a:ext>
            </a:extLst>
          </p:cNvPr>
          <p:cNvSpPr>
            <a:spLocks noGrp="1"/>
          </p:cNvSpPr>
          <p:nvPr>
            <p:ph type="title"/>
          </p:nvPr>
        </p:nvSpPr>
        <p:spPr>
          <a:xfrm>
            <a:off x="723900" y="613835"/>
            <a:ext cx="7696200" cy="924113"/>
          </a:xfrm>
        </p:spPr>
        <p:txBody>
          <a:bodyPr>
            <a:noAutofit/>
          </a:bodyPr>
          <a:lstStyle/>
          <a:p>
            <a:r>
              <a:rPr lang="es-MX" sz="3200" dirty="0"/>
              <a:t>¿A que se refiere cuando se habla de bases de datos no relacionales?</a:t>
            </a:r>
            <a:endParaRPr lang="en-US" sz="3200" dirty="0"/>
          </a:p>
        </p:txBody>
      </p:sp>
      <p:sp>
        <p:nvSpPr>
          <p:cNvPr id="5" name="Content Placeholder 4">
            <a:extLst>
              <a:ext uri="{FF2B5EF4-FFF2-40B4-BE49-F238E27FC236}">
                <a16:creationId xmlns:a16="http://schemas.microsoft.com/office/drawing/2014/main" id="{09FC422D-C590-4546-A610-C5B81B3A5334}"/>
              </a:ext>
            </a:extLst>
          </p:cNvPr>
          <p:cNvSpPr>
            <a:spLocks noGrp="1"/>
          </p:cNvSpPr>
          <p:nvPr>
            <p:ph idx="1"/>
          </p:nvPr>
        </p:nvSpPr>
        <p:spPr>
          <a:xfrm>
            <a:off x="723900" y="1668379"/>
            <a:ext cx="7696200" cy="3200400"/>
          </a:xfrm>
        </p:spPr>
        <p:txBody>
          <a:bodyPr lIns="91440" rIns="91440">
            <a:noAutofit/>
          </a:bodyPr>
          <a:lstStyle/>
          <a:p>
            <a:pPr marL="0" lvl="0" indent="0" algn="l" rtl="0">
              <a:spcBef>
                <a:spcPts val="0"/>
              </a:spcBef>
              <a:spcAft>
                <a:spcPts val="0"/>
              </a:spcAft>
              <a:buNone/>
            </a:pPr>
            <a:r>
              <a:rPr lang="es-MX" sz="1800" b="1" dirty="0">
                <a:solidFill>
                  <a:schemeClr val="accent4">
                    <a:lumMod val="75000"/>
                  </a:schemeClr>
                </a:solidFill>
              </a:rPr>
              <a:t>Las bases de datos relacionales </a:t>
            </a:r>
            <a:r>
              <a:rPr lang="es-MX" sz="1800" dirty="0"/>
              <a:t>se basan en la organización de la información en fragmentos integrados mediante identificadores, usa el lenguaje SQL como herramienta de consulta, usa el esquema tabular de filas y columnas que se encuentra en la mayoría de los sistemas de base de datos más tradicionales.</a:t>
            </a:r>
          </a:p>
          <a:p>
            <a:pPr marL="0" lvl="0" indent="0" algn="l" rtl="0">
              <a:spcBef>
                <a:spcPts val="0"/>
              </a:spcBef>
              <a:spcAft>
                <a:spcPts val="0"/>
              </a:spcAft>
              <a:buNone/>
            </a:pPr>
            <a:endParaRPr lang="es-MX" sz="1800" dirty="0"/>
          </a:p>
          <a:p>
            <a:pPr marL="0" lvl="0" indent="0" algn="l" rtl="0">
              <a:spcBef>
                <a:spcPts val="0"/>
              </a:spcBef>
              <a:spcAft>
                <a:spcPts val="0"/>
              </a:spcAft>
              <a:buNone/>
            </a:pPr>
            <a:r>
              <a:rPr lang="es-MX" sz="1800" dirty="0"/>
              <a:t>A diferencia de </a:t>
            </a:r>
            <a:r>
              <a:rPr lang="es-MX" sz="1800" b="1" dirty="0">
                <a:solidFill>
                  <a:schemeClr val="accent4">
                    <a:lumMod val="75000"/>
                  </a:schemeClr>
                </a:solidFill>
              </a:rPr>
              <a:t>las bases de datos no relacionales</a:t>
            </a:r>
            <a:r>
              <a:rPr lang="es-MX" sz="1800" dirty="0"/>
              <a:t>, no se utilizan identificadores para vincular dos o más conjuntos de datos; son un sistema de almacenamiento de información que se caracteriza por no usar el lenguaje SQL para las consultas usándolo como herramientas de apoyo. No usa el esquema tabular de filas y columnas que se encuentra en la mayoría de los sistemas de base de datos más tradicionales.</a:t>
            </a:r>
            <a:endParaRPr lang="en-US" sz="1800" dirty="0"/>
          </a:p>
        </p:txBody>
      </p:sp>
      <p:sp>
        <p:nvSpPr>
          <p:cNvPr id="7" name="Text Placeholder 7">
            <a:extLst>
              <a:ext uri="{FF2B5EF4-FFF2-40B4-BE49-F238E27FC236}">
                <a16:creationId xmlns:a16="http://schemas.microsoft.com/office/drawing/2014/main" id="{3ECD9CBA-FFCB-456E-B626-D9C3E9B9DC49}"/>
              </a:ext>
            </a:extLst>
          </p:cNvPr>
          <p:cNvSpPr txBox="1">
            <a:spLocks/>
          </p:cNvSpPr>
          <p:nvPr/>
        </p:nvSpPr>
        <p:spPr>
          <a:xfrm>
            <a:off x="28073" y="613835"/>
            <a:ext cx="695827" cy="5927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ES" sz="3200" dirty="0"/>
              <a:t>02</a:t>
            </a:r>
            <a:endParaRPr lang="en-US" sz="3200" dirty="0"/>
          </a:p>
        </p:txBody>
      </p:sp>
    </p:spTree>
    <p:extLst>
      <p:ext uri="{BB962C8B-B14F-4D97-AF65-F5344CB8AC3E}">
        <p14:creationId xmlns:p14="http://schemas.microsoft.com/office/powerpoint/2010/main" val="137108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a:xfrm>
            <a:off x="1060192" y="767479"/>
            <a:ext cx="5506537" cy="1484897"/>
          </a:xfrm>
        </p:spPr>
        <p:txBody>
          <a:bodyPr/>
          <a:lstStyle/>
          <a:p>
            <a:r>
              <a:rPr lang="es-MX" dirty="0"/>
              <a:t>¿Qué es MySQL y </a:t>
            </a:r>
            <a:r>
              <a:rPr lang="es-MX" dirty="0" err="1"/>
              <a:t>MariaDB</a:t>
            </a:r>
            <a:r>
              <a:rPr lang="es-MX" dirty="0"/>
              <a:t>?. Explique si existen diferencias o son iguales, etc.</a:t>
            </a:r>
            <a:endParaRPr lang="en-US" dirty="0"/>
          </a:p>
        </p:txBody>
      </p:sp>
      <p:sp>
        <p:nvSpPr>
          <p:cNvPr id="30" name="Text Placeholder 29">
            <a:extLst>
              <a:ext uri="{FF2B5EF4-FFF2-40B4-BE49-F238E27FC236}">
                <a16:creationId xmlns:a16="http://schemas.microsoft.com/office/drawing/2014/main" id="{AF5B6260-2385-41BD-8D1B-1FCF10CDD7E9}"/>
              </a:ext>
            </a:extLst>
          </p:cNvPr>
          <p:cNvSpPr>
            <a:spLocks noGrp="1"/>
          </p:cNvSpPr>
          <p:nvPr>
            <p:ph type="body" idx="19"/>
          </p:nvPr>
        </p:nvSpPr>
        <p:spPr>
          <a:xfrm>
            <a:off x="776120" y="2379971"/>
            <a:ext cx="5929480" cy="2071713"/>
          </a:xfrm>
        </p:spPr>
        <p:txBody>
          <a:bodyPr/>
          <a:lstStyle/>
          <a:p>
            <a:r>
              <a:rPr lang="es-MX" sz="1800" b="1" dirty="0">
                <a:solidFill>
                  <a:srgbClr val="DB0B82"/>
                </a:solidFill>
                <a:latin typeface="Arial Narrow" panose="020B0606020202030204" pitchFamily="34" charset="0"/>
              </a:rPr>
              <a:t>MySQL: </a:t>
            </a:r>
            <a:r>
              <a:rPr lang="es-MX" sz="1800" dirty="0"/>
              <a:t>Es una base de datos para almacenar y manipular datos, define las relaciones de cada tabla, y tiene un enfoque de doble licencia. </a:t>
            </a:r>
          </a:p>
          <a:p>
            <a:r>
              <a:rPr lang="es-MX" sz="1800" b="1" dirty="0" err="1">
                <a:solidFill>
                  <a:srgbClr val="DB0B82"/>
                </a:solidFill>
                <a:latin typeface="Arial Narrow" panose="020B0606020202030204" pitchFamily="34" charset="0"/>
              </a:rPr>
              <a:t>MariaDB</a:t>
            </a:r>
            <a:r>
              <a:rPr lang="es-MX" sz="1800" b="1" dirty="0">
                <a:solidFill>
                  <a:srgbClr val="DB0B82"/>
                </a:solidFill>
                <a:latin typeface="Arial Narrow" panose="020B0606020202030204" pitchFamily="34" charset="0"/>
              </a:rPr>
              <a:t>: </a:t>
            </a:r>
            <a:r>
              <a:rPr lang="es-MX" sz="1800" dirty="0"/>
              <a:t>Es una bifurcación (“</a:t>
            </a:r>
            <a:r>
              <a:rPr lang="es-MX" sz="1800" dirty="0" err="1"/>
              <a:t>fork</a:t>
            </a:r>
            <a:r>
              <a:rPr lang="es-MX" sz="1800" dirty="0"/>
              <a:t>” en inglés)de MySQL, utilizada para manejar grandes cantidades de información, tiene licencia GPL, soporta muchos motores de almacenamiento diferentes y ofrece un mejor rendimiento.</a:t>
            </a:r>
          </a:p>
          <a:p>
            <a:endParaRPr lang="en-US" dirty="0"/>
          </a:p>
        </p:txBody>
      </p:sp>
      <p:cxnSp>
        <p:nvCxnSpPr>
          <p:cNvPr id="51" name="Conector recto 50">
            <a:extLst>
              <a:ext uri="{FF2B5EF4-FFF2-40B4-BE49-F238E27FC236}">
                <a16:creationId xmlns:a16="http://schemas.microsoft.com/office/drawing/2014/main" id="{DC16416F-F89F-4E04-9D74-205FF2E28AE4}"/>
              </a:ext>
            </a:extLst>
          </p:cNvPr>
          <p:cNvCxnSpPr>
            <a:cxnSpLocks/>
          </p:cNvCxnSpPr>
          <p:nvPr/>
        </p:nvCxnSpPr>
        <p:spPr>
          <a:xfrm>
            <a:off x="6904391" y="552449"/>
            <a:ext cx="0" cy="4038601"/>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39" name="Elipse 138">
            <a:extLst>
              <a:ext uri="{FF2B5EF4-FFF2-40B4-BE49-F238E27FC236}">
                <a16:creationId xmlns:a16="http://schemas.microsoft.com/office/drawing/2014/main" id="{F7FBB088-BAF2-4DE5-9805-F403E125D236}"/>
              </a:ext>
            </a:extLst>
          </p:cNvPr>
          <p:cNvSpPr/>
          <p:nvPr/>
        </p:nvSpPr>
        <p:spPr>
          <a:xfrm>
            <a:off x="1060193" y="631492"/>
            <a:ext cx="5506536" cy="1646487"/>
          </a:xfrm>
          <a:prstGeom prst="ellipse">
            <a:avLst/>
          </a:prstGeom>
          <a:noFill/>
          <a:ln w="9525">
            <a:solidFill>
              <a:srgbClr val="DB0B8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E1BBA318-5A60-414D-AD08-E1D727622B53}"/>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03</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42" name="Imagen 41">
            <a:extLst>
              <a:ext uri="{FF2B5EF4-FFF2-40B4-BE49-F238E27FC236}">
                <a16:creationId xmlns:a16="http://schemas.microsoft.com/office/drawing/2014/main" id="{1B38CD40-F8D6-4344-8D5D-118597DF5FEA}"/>
              </a:ext>
            </a:extLst>
          </p:cNvPr>
          <p:cNvPicPr>
            <a:picLocks noChangeAspect="1"/>
          </p:cNvPicPr>
          <p:nvPr/>
        </p:nvPicPr>
        <p:blipFill>
          <a:blip r:embed="rId2"/>
          <a:stretch>
            <a:fillRect/>
          </a:stretch>
        </p:blipFill>
        <p:spPr>
          <a:xfrm>
            <a:off x="6974847" y="1150769"/>
            <a:ext cx="2121337" cy="1097129"/>
          </a:xfrm>
          <a:prstGeom prst="rect">
            <a:avLst/>
          </a:prstGeom>
          <a:ln>
            <a:noFill/>
          </a:ln>
          <a:effectLst>
            <a:outerShdw blurRad="292100" dist="139700" dir="2700000" algn="tl" rotWithShape="0">
              <a:srgbClr val="333333">
                <a:alpha val="65000"/>
              </a:srgbClr>
            </a:outerShdw>
          </a:effectLst>
        </p:spPr>
      </p:pic>
      <p:pic>
        <p:nvPicPr>
          <p:cNvPr id="44" name="Imagen 43">
            <a:extLst>
              <a:ext uri="{FF2B5EF4-FFF2-40B4-BE49-F238E27FC236}">
                <a16:creationId xmlns:a16="http://schemas.microsoft.com/office/drawing/2014/main" id="{478F5EF7-9D1F-4C05-861D-6F0CC2D2C1CB}"/>
              </a:ext>
            </a:extLst>
          </p:cNvPr>
          <p:cNvPicPr>
            <a:picLocks noChangeAspect="1"/>
          </p:cNvPicPr>
          <p:nvPr/>
        </p:nvPicPr>
        <p:blipFill>
          <a:blip r:embed="rId3"/>
          <a:stretch>
            <a:fillRect/>
          </a:stretch>
        </p:blipFill>
        <p:spPr>
          <a:xfrm>
            <a:off x="7103183" y="2895603"/>
            <a:ext cx="1782752" cy="1341521"/>
          </a:xfrm>
          <a:prstGeom prst="rect">
            <a:avLst/>
          </a:prstGeom>
        </p:spPr>
      </p:pic>
    </p:spTree>
    <p:extLst>
      <p:ext uri="{BB962C8B-B14F-4D97-AF65-F5344CB8AC3E}">
        <p14:creationId xmlns:p14="http://schemas.microsoft.com/office/powerpoint/2010/main" val="2360661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fade">
                                      <p:cBhvr>
                                        <p:cTn id="17" dur="1000"/>
                                        <p:tgtEl>
                                          <p:spTgt spid="30">
                                            <p:txEl>
                                              <p:pRg st="0" end="0"/>
                                            </p:txEl>
                                          </p:spTgt>
                                        </p:tgtEl>
                                      </p:cBhvr>
                                    </p:animEffect>
                                    <p:anim calcmode="lin" valueType="num">
                                      <p:cBhvr>
                                        <p:cTn id="1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
                                            <p:txEl>
                                              <p:pRg st="1" end="1"/>
                                            </p:txEl>
                                          </p:spTgt>
                                        </p:tgtEl>
                                        <p:attrNameLst>
                                          <p:attrName>style.visibility</p:attrName>
                                        </p:attrNameLst>
                                      </p:cBhvr>
                                      <p:to>
                                        <p:strVal val="visible"/>
                                      </p:to>
                                    </p:set>
                                    <p:animEffect transition="in" filter="fade">
                                      <p:cBhvr>
                                        <p:cTn id="22" dur="1000"/>
                                        <p:tgtEl>
                                          <p:spTgt spid="30">
                                            <p:txEl>
                                              <p:pRg st="1" end="1"/>
                                            </p:txEl>
                                          </p:spTgt>
                                        </p:tgtEl>
                                      </p:cBhvr>
                                    </p:animEffect>
                                    <p:anim calcmode="lin" valueType="num">
                                      <p:cBhvr>
                                        <p:cTn id="23"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wipe(down)">
                                      <p:cBhvr>
                                        <p:cTn id="28"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build="p"/>
      <p:bldP spid="1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867511" y="1961685"/>
            <a:ext cx="8083983" cy="2489999"/>
          </a:xfrm>
          <a:noFill/>
          <a:ln>
            <a:solidFill>
              <a:srgbClr val="F682CD"/>
            </a:solidFill>
            <a:prstDash val="lgDash"/>
          </a:ln>
        </p:spPr>
        <p:style>
          <a:lnRef idx="2">
            <a:schemeClr val="accent1"/>
          </a:lnRef>
          <a:fillRef idx="1">
            <a:schemeClr val="lt1"/>
          </a:fillRef>
          <a:effectRef idx="0">
            <a:schemeClr val="accent1"/>
          </a:effectRef>
          <a:fontRef idx="minor">
            <a:schemeClr val="dk1"/>
          </a:fontRef>
        </p:style>
        <p:txBody>
          <a:bodyPr>
            <a:noAutofit/>
          </a:bodyPr>
          <a:lstStyle/>
          <a:p>
            <a:pPr algn="ctr"/>
            <a:r>
              <a:rPr lang="es-MX" sz="1400" dirty="0"/>
              <a:t>La función de agregación nos permiten efectuar operaciones sobre un conjunto de resultados, pero devolviendo un único valor agregado para todos ellos, permitiendo obtener medias, máximos, sobre un conjunto de valores. Como por ejemplo COUT, MIN, MAX, SUM y AVG.</a:t>
            </a:r>
          </a:p>
          <a:p>
            <a:pPr marL="171450" indent="-171450">
              <a:buFont typeface="Wingdings" panose="05000000000000000000" pitchFamily="2" charset="2"/>
              <a:buChar char="Ø"/>
            </a:pPr>
            <a:r>
              <a:rPr lang="es-MX" sz="1400" dirty="0"/>
              <a:t>AVG. Devuelve el promedio de los valores en una columna. </a:t>
            </a:r>
          </a:p>
          <a:p>
            <a:pPr marL="171450" indent="-171450">
              <a:buFont typeface="Wingdings" panose="05000000000000000000" pitchFamily="2" charset="2"/>
              <a:buChar char="Ø"/>
            </a:pPr>
            <a:r>
              <a:rPr lang="es-MX" sz="1400" dirty="0"/>
              <a:t>COUNT. Cuenta el número de filas que contienen un valor que no sea nulo en una columna.</a:t>
            </a:r>
          </a:p>
          <a:p>
            <a:pPr marL="171450" indent="-171450">
              <a:buFont typeface="Wingdings" panose="05000000000000000000" pitchFamily="2" charset="2"/>
              <a:buChar char="Ø"/>
            </a:pPr>
            <a:r>
              <a:rPr lang="es-MX" sz="1400" dirty="0"/>
              <a:t>MAX. Devuelve el valor máximo que las filas tienen en una determinada columna. </a:t>
            </a:r>
          </a:p>
          <a:p>
            <a:pPr marL="171450" indent="-171450">
              <a:buFont typeface="Wingdings" panose="05000000000000000000" pitchFamily="2" charset="2"/>
              <a:buChar char="Ø"/>
            </a:pPr>
            <a:r>
              <a:rPr lang="es-MX" sz="1400" dirty="0"/>
              <a:t>MIN. Devuelve el valor mínimo que las filas tienen en una determinada columna. </a:t>
            </a:r>
          </a:p>
          <a:p>
            <a:pPr marL="171450" indent="-171450">
              <a:buFont typeface="Wingdings" panose="05000000000000000000" pitchFamily="2" charset="2"/>
              <a:buChar char="Ø"/>
            </a:pPr>
            <a:r>
              <a:rPr lang="es-MX" sz="1400" dirty="0"/>
              <a:t>STDDEV. Devuelve la desviación del estándar para un conjunto de números.</a:t>
            </a:r>
          </a:p>
          <a:p>
            <a:pPr marL="171450" indent="-171450">
              <a:buFont typeface="Wingdings" panose="05000000000000000000" pitchFamily="2" charset="2"/>
              <a:buChar char="Ø"/>
            </a:pPr>
            <a:r>
              <a:rPr lang="es-MX" sz="1400" dirty="0"/>
              <a:t>VARIANCE. Devuelve la variación para un conjunto de números.</a:t>
            </a:r>
            <a:endParaRPr lang="en-US" sz="1400" dirty="0"/>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635669" y="454658"/>
            <a:ext cx="8434406" cy="1414247"/>
          </a:xfrm>
        </p:spPr>
        <p:txBody>
          <a:bodyPr>
            <a:noAutofit/>
          </a:bodyPr>
          <a:lstStyle/>
          <a:p>
            <a:pPr algn="ctr"/>
            <a:r>
              <a:rPr lang="es-MX" sz="4400" dirty="0"/>
              <a:t>¿Qué son las funciones de agregación?</a:t>
            </a:r>
            <a:endParaRPr lang="en-US" sz="4400" dirty="0"/>
          </a:p>
        </p:txBody>
      </p:sp>
      <p:pic>
        <p:nvPicPr>
          <p:cNvPr id="15" name="Gráfico 14">
            <a:extLst>
              <a:ext uri="{FF2B5EF4-FFF2-40B4-BE49-F238E27FC236}">
                <a16:creationId xmlns:a16="http://schemas.microsoft.com/office/drawing/2014/main" id="{EF2B747A-3AD1-4478-BDFC-8E68E119F8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8742" y="1385395"/>
            <a:ext cx="270510" cy="270510"/>
          </a:xfrm>
          <a:prstGeom prst="rect">
            <a:avLst/>
          </a:prstGeom>
        </p:spPr>
      </p:pic>
      <p:sp>
        <p:nvSpPr>
          <p:cNvPr id="7" name="CuadroTexto 6">
            <a:extLst>
              <a:ext uri="{FF2B5EF4-FFF2-40B4-BE49-F238E27FC236}">
                <a16:creationId xmlns:a16="http://schemas.microsoft.com/office/drawing/2014/main" id="{B05DD903-D8FB-44E0-8A18-5D46CA59692B}"/>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04</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183352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5EE8AEF-DA5B-4102-B78A-033CB01C7892}"/>
              </a:ext>
            </a:extLst>
          </p:cNvPr>
          <p:cNvSpPr>
            <a:spLocks noGrp="1"/>
          </p:cNvSpPr>
          <p:nvPr>
            <p:ph type="title"/>
          </p:nvPr>
        </p:nvSpPr>
        <p:spPr>
          <a:xfrm>
            <a:off x="723900" y="827342"/>
            <a:ext cx="7696200" cy="715566"/>
          </a:xfrm>
        </p:spPr>
        <p:txBody>
          <a:bodyPr/>
          <a:lstStyle/>
          <a:p>
            <a:r>
              <a:rPr lang="es-MX" sz="3200" dirty="0"/>
              <a:t>¿Qué llegaría a ser XAMPP?</a:t>
            </a:r>
            <a:endParaRPr lang="es-ES" sz="3200" dirty="0"/>
          </a:p>
        </p:txBody>
      </p:sp>
      <p:sp>
        <p:nvSpPr>
          <p:cNvPr id="5" name="Content Placeholder 5">
            <a:extLst>
              <a:ext uri="{FF2B5EF4-FFF2-40B4-BE49-F238E27FC236}">
                <a16:creationId xmlns:a16="http://schemas.microsoft.com/office/drawing/2014/main" id="{F2E7EFE4-87DE-45D5-8E1B-EEEF8DBA7B3E}"/>
              </a:ext>
            </a:extLst>
          </p:cNvPr>
          <p:cNvSpPr txBox="1">
            <a:spLocks/>
          </p:cNvSpPr>
          <p:nvPr/>
        </p:nvSpPr>
        <p:spPr>
          <a:xfrm>
            <a:off x="1090864" y="1756195"/>
            <a:ext cx="7149009" cy="261437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MX" sz="1600" dirty="0"/>
              <a:t> XAMPP es una distribución de Apache completamente gratuita y fácil de instalar que contiene </a:t>
            </a:r>
            <a:r>
              <a:rPr lang="es-MX" sz="1600" dirty="0" err="1"/>
              <a:t>MariaDB</a:t>
            </a:r>
            <a:r>
              <a:rPr lang="es-MX" sz="1600" dirty="0"/>
              <a:t>, PHP y Perl. </a:t>
            </a:r>
          </a:p>
          <a:p>
            <a:pPr marL="0" indent="0">
              <a:buNone/>
            </a:pPr>
            <a:r>
              <a:rPr lang="es-MX" sz="1600" dirty="0"/>
              <a:t>Para saber que es XAMPP es suficiente con abrir el navegador y escribir la dirección http://localhost. </a:t>
            </a:r>
          </a:p>
          <a:p>
            <a:pPr marL="0" indent="0">
              <a:buNone/>
            </a:pPr>
            <a:r>
              <a:rPr lang="es-MX" sz="1600" dirty="0"/>
              <a:t>Si se obtiene un mensaje de error es que no hay ningún servidor de páginas web en funcionamiento (aunque podría haber algún servidor instalado, pero no estar en funcionamiento).</a:t>
            </a:r>
            <a:endParaRPr lang="en-US" sz="1600" dirty="0"/>
          </a:p>
        </p:txBody>
      </p:sp>
      <p:pic>
        <p:nvPicPr>
          <p:cNvPr id="8" name="Gráfico 7">
            <a:extLst>
              <a:ext uri="{FF2B5EF4-FFF2-40B4-BE49-F238E27FC236}">
                <a16:creationId xmlns:a16="http://schemas.microsoft.com/office/drawing/2014/main" id="{C2A9B92F-6F34-498B-BC29-447D4C7275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6426" y="1600070"/>
            <a:ext cx="270510" cy="270510"/>
          </a:xfrm>
          <a:prstGeom prst="rect">
            <a:avLst/>
          </a:prstGeom>
        </p:spPr>
      </p:pic>
      <p:pic>
        <p:nvPicPr>
          <p:cNvPr id="13" name="Gráfico 12">
            <a:extLst>
              <a:ext uri="{FF2B5EF4-FFF2-40B4-BE49-F238E27FC236}">
                <a16:creationId xmlns:a16="http://schemas.microsoft.com/office/drawing/2014/main" id="{78C4286B-5EB3-49CE-91FC-253303906D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8207" y="4110504"/>
            <a:ext cx="411307" cy="411307"/>
          </a:xfrm>
          <a:prstGeom prst="rect">
            <a:avLst/>
          </a:prstGeom>
        </p:spPr>
      </p:pic>
      <p:pic>
        <p:nvPicPr>
          <p:cNvPr id="14" name="Gráfico 13">
            <a:extLst>
              <a:ext uri="{FF2B5EF4-FFF2-40B4-BE49-F238E27FC236}">
                <a16:creationId xmlns:a16="http://schemas.microsoft.com/office/drawing/2014/main" id="{20A7FD3E-115B-4220-8979-C408ECEC3F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797" y="624854"/>
            <a:ext cx="411307" cy="411307"/>
          </a:xfrm>
          <a:prstGeom prst="rect">
            <a:avLst/>
          </a:prstGeom>
        </p:spPr>
      </p:pic>
      <p:pic>
        <p:nvPicPr>
          <p:cNvPr id="15" name="Gráfico 14">
            <a:extLst>
              <a:ext uri="{FF2B5EF4-FFF2-40B4-BE49-F238E27FC236}">
                <a16:creationId xmlns:a16="http://schemas.microsoft.com/office/drawing/2014/main" id="{974482C3-1828-4762-83A8-C55503726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63235" y="3357357"/>
            <a:ext cx="411307" cy="411307"/>
          </a:xfrm>
          <a:prstGeom prst="rect">
            <a:avLst/>
          </a:prstGeom>
        </p:spPr>
      </p:pic>
      <p:sp>
        <p:nvSpPr>
          <p:cNvPr id="16" name="Elipse 15">
            <a:extLst>
              <a:ext uri="{FF2B5EF4-FFF2-40B4-BE49-F238E27FC236}">
                <a16:creationId xmlns:a16="http://schemas.microsoft.com/office/drawing/2014/main" id="{5AFEA38D-0293-45FB-AE72-B4C8F186364A}"/>
              </a:ext>
            </a:extLst>
          </p:cNvPr>
          <p:cNvSpPr/>
          <p:nvPr/>
        </p:nvSpPr>
        <p:spPr>
          <a:xfrm>
            <a:off x="1418207" y="770180"/>
            <a:ext cx="6307586" cy="852403"/>
          </a:xfrm>
          <a:prstGeom prst="ellipse">
            <a:avLst/>
          </a:prstGeom>
          <a:noFill/>
          <a:ln w="9525">
            <a:solidFill>
              <a:srgbClr val="DB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39140D60-C499-48A1-AACB-2C2BD9C46DF5}"/>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05</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pic>
        <p:nvPicPr>
          <p:cNvPr id="6" name="Imagen 5">
            <a:extLst>
              <a:ext uri="{FF2B5EF4-FFF2-40B4-BE49-F238E27FC236}">
                <a16:creationId xmlns:a16="http://schemas.microsoft.com/office/drawing/2014/main" id="{ED0451B9-D959-4391-83B2-BC6EA491DA8E}"/>
              </a:ext>
            </a:extLst>
          </p:cNvPr>
          <p:cNvPicPr>
            <a:picLocks noChangeAspect="1"/>
          </p:cNvPicPr>
          <p:nvPr/>
        </p:nvPicPr>
        <p:blipFill rotWithShape="1">
          <a:blip r:embed="rId4"/>
          <a:srcRect l="3496" t="25548" r="2739" b="24584"/>
          <a:stretch/>
        </p:blipFill>
        <p:spPr>
          <a:xfrm>
            <a:off x="4429058" y="3357358"/>
            <a:ext cx="3899046" cy="1161288"/>
          </a:xfrm>
          <a:prstGeom prst="rect">
            <a:avLst/>
          </a:prstGeom>
        </p:spPr>
      </p:pic>
    </p:spTree>
    <p:extLst>
      <p:ext uri="{BB962C8B-B14F-4D97-AF65-F5344CB8AC3E}">
        <p14:creationId xmlns:p14="http://schemas.microsoft.com/office/powerpoint/2010/main" val="2874727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fltVal val="0"/>
                                          </p:val>
                                        </p:tav>
                                        <p:tav tm="100000">
                                          <p:val>
                                            <p:strVal val="#ppt_w"/>
                                          </p:val>
                                        </p:tav>
                                      </p:tavLst>
                                    </p:anim>
                                    <p:anim calcmode="lin" valueType="num">
                                      <p:cBhvr>
                                        <p:cTn id="25" dur="1000" fill="hold"/>
                                        <p:tgtEl>
                                          <p:spTgt spid="13"/>
                                        </p:tgtEl>
                                        <p:attrNameLst>
                                          <p:attrName>ppt_h</p:attrName>
                                        </p:attrNameLst>
                                      </p:cBhvr>
                                      <p:tavLst>
                                        <p:tav tm="0">
                                          <p:val>
                                            <p:fltVal val="0"/>
                                          </p:val>
                                        </p:tav>
                                        <p:tav tm="100000">
                                          <p:val>
                                            <p:strVal val="#ppt_h"/>
                                          </p:val>
                                        </p:tav>
                                      </p:tavLst>
                                    </p:anim>
                                    <p:anim calcmode="lin" valueType="num">
                                      <p:cBhvr>
                                        <p:cTn id="26" dur="1000" fill="hold"/>
                                        <p:tgtEl>
                                          <p:spTgt spid="13"/>
                                        </p:tgtEl>
                                        <p:attrNameLst>
                                          <p:attrName>style.rotation</p:attrName>
                                        </p:attrNameLst>
                                      </p:cBhvr>
                                      <p:tavLst>
                                        <p:tav tm="0">
                                          <p:val>
                                            <p:fltVal val="90"/>
                                          </p:val>
                                        </p:tav>
                                        <p:tav tm="100000">
                                          <p:val>
                                            <p:fltVal val="0"/>
                                          </p:val>
                                        </p:tav>
                                      </p:tavLst>
                                    </p:anim>
                                    <p:animEffect transition="in" filter="fade">
                                      <p:cBhvr>
                                        <p:cTn id="27" dur="1000"/>
                                        <p:tgtEl>
                                          <p:spTgt spid="13"/>
                                        </p:tgtEl>
                                      </p:cBhvr>
                                    </p:animEffect>
                                  </p:childTnLst>
                                </p:cTn>
                              </p:par>
                              <p:par>
                                <p:cTn id="28" presetID="3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1000" fill="hold"/>
                                        <p:tgtEl>
                                          <p:spTgt spid="14"/>
                                        </p:tgtEl>
                                        <p:attrNameLst>
                                          <p:attrName>ppt_w</p:attrName>
                                        </p:attrNameLst>
                                      </p:cBhvr>
                                      <p:tavLst>
                                        <p:tav tm="0">
                                          <p:val>
                                            <p:fltVal val="0"/>
                                          </p:val>
                                        </p:tav>
                                        <p:tav tm="100000">
                                          <p:val>
                                            <p:strVal val="#ppt_w"/>
                                          </p:val>
                                        </p:tav>
                                      </p:tavLst>
                                    </p:anim>
                                    <p:anim calcmode="lin" valueType="num">
                                      <p:cBhvr>
                                        <p:cTn id="31" dur="1000" fill="hold"/>
                                        <p:tgtEl>
                                          <p:spTgt spid="14"/>
                                        </p:tgtEl>
                                        <p:attrNameLst>
                                          <p:attrName>ppt_h</p:attrName>
                                        </p:attrNameLst>
                                      </p:cBhvr>
                                      <p:tavLst>
                                        <p:tav tm="0">
                                          <p:val>
                                            <p:fltVal val="0"/>
                                          </p:val>
                                        </p:tav>
                                        <p:tav tm="100000">
                                          <p:val>
                                            <p:strVal val="#ppt_h"/>
                                          </p:val>
                                        </p:tav>
                                      </p:tavLst>
                                    </p:anim>
                                    <p:anim calcmode="lin" valueType="num">
                                      <p:cBhvr>
                                        <p:cTn id="32" dur="1000" fill="hold"/>
                                        <p:tgtEl>
                                          <p:spTgt spid="14"/>
                                        </p:tgtEl>
                                        <p:attrNameLst>
                                          <p:attrName>style.rotation</p:attrName>
                                        </p:attrNameLst>
                                      </p:cBhvr>
                                      <p:tavLst>
                                        <p:tav tm="0">
                                          <p:val>
                                            <p:fltVal val="90"/>
                                          </p:val>
                                        </p:tav>
                                        <p:tav tm="100000">
                                          <p:val>
                                            <p:fltVal val="0"/>
                                          </p:val>
                                        </p:tav>
                                      </p:tavLst>
                                    </p:anim>
                                    <p:animEffect transition="in" filter="fade">
                                      <p:cBhvr>
                                        <p:cTn id="33" dur="1000"/>
                                        <p:tgtEl>
                                          <p:spTgt spid="14"/>
                                        </p:tgtEl>
                                      </p:cBhvr>
                                    </p:animEffect>
                                  </p:childTnLst>
                                </p:cTn>
                              </p:par>
                              <p:par>
                                <p:cTn id="34" presetID="3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style.rotation</p:attrName>
                                        </p:attrNameLst>
                                      </p:cBhvr>
                                      <p:tavLst>
                                        <p:tav tm="0">
                                          <p:val>
                                            <p:fltVal val="90"/>
                                          </p:val>
                                        </p:tav>
                                        <p:tav tm="100000">
                                          <p:val>
                                            <p:fltVal val="0"/>
                                          </p:val>
                                        </p:tav>
                                      </p:tavLst>
                                    </p:anim>
                                    <p:animEffect transition="in" filter="fade">
                                      <p:cBhvr>
                                        <p:cTn id="39" dur="1000"/>
                                        <p:tgtEl>
                                          <p:spTgt spid="15"/>
                                        </p:tgtEl>
                                      </p:cBhvr>
                                    </p:animEffect>
                                  </p:childTnLst>
                                </p:cTn>
                              </p:par>
                            </p:childTnLst>
                          </p:cTn>
                        </p:par>
                        <p:par>
                          <p:cTn id="40" fill="hold">
                            <p:stCondLst>
                              <p:cond delay="3000"/>
                            </p:stCondLst>
                            <p:childTnLst>
                              <p:par>
                                <p:cTn id="41" presetID="22" presetClass="entr" presetSubtype="4"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17ECD33E-6D9E-4A84-A7E0-E177D35D2ADA}"/>
              </a:ext>
            </a:extLst>
          </p:cNvPr>
          <p:cNvSpPr>
            <a:spLocks noGrp="1"/>
          </p:cNvSpPr>
          <p:nvPr>
            <p:ph type="title"/>
          </p:nvPr>
        </p:nvSpPr>
        <p:spPr>
          <a:xfrm>
            <a:off x="979830" y="992788"/>
            <a:ext cx="7046297" cy="913316"/>
          </a:xfrm>
        </p:spPr>
        <p:txBody>
          <a:bodyPr/>
          <a:lstStyle/>
          <a:p>
            <a:r>
              <a:rPr lang="es-MX" sz="2000" dirty="0"/>
              <a:t>¿Cual es la diferencia entre las funciones de agresión y funciones creados por el DBA? </a:t>
            </a:r>
            <a:br>
              <a:rPr lang="es-MX" sz="2000" dirty="0"/>
            </a:br>
            <a:r>
              <a:rPr lang="es-MX" sz="2000" dirty="0"/>
              <a:t>Es decir funciones creadas por el usuario.</a:t>
            </a:r>
            <a:endParaRPr lang="es-ES" sz="2000" dirty="0"/>
          </a:p>
        </p:txBody>
      </p:sp>
      <p:sp>
        <p:nvSpPr>
          <p:cNvPr id="10" name="Content Placeholder 5">
            <a:extLst>
              <a:ext uri="{FF2B5EF4-FFF2-40B4-BE49-F238E27FC236}">
                <a16:creationId xmlns:a16="http://schemas.microsoft.com/office/drawing/2014/main" id="{79354E4F-CB9C-4FD1-B5EF-1698841F7B1E}"/>
              </a:ext>
            </a:extLst>
          </p:cNvPr>
          <p:cNvSpPr txBox="1">
            <a:spLocks/>
          </p:cNvSpPr>
          <p:nvPr/>
        </p:nvSpPr>
        <p:spPr>
          <a:xfrm>
            <a:off x="979830" y="2405282"/>
            <a:ext cx="7122746" cy="175952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MX" sz="1600" b="1" dirty="0">
                <a:solidFill>
                  <a:srgbClr val="002060"/>
                </a:solidFill>
              </a:rPr>
              <a:t>La función de agregación </a:t>
            </a:r>
            <a:r>
              <a:rPr lang="es-MX" sz="1600" dirty="0"/>
              <a:t>nos permiten efectuar operaciones sobre un conjunto de resultados, pero devolviendo un único valor agregado para todos ellos, permitiendo obtener medias, máximos, sobre un conjunto de valores.</a:t>
            </a:r>
          </a:p>
          <a:p>
            <a:pPr marL="0" indent="0" algn="ctr">
              <a:buNone/>
            </a:pPr>
            <a:r>
              <a:rPr lang="es-MX" sz="1600" dirty="0"/>
              <a:t> </a:t>
            </a:r>
            <a:r>
              <a:rPr lang="es-MX" sz="1600" b="1" dirty="0">
                <a:solidFill>
                  <a:srgbClr val="002060"/>
                </a:solidFill>
              </a:rPr>
              <a:t>El DBA </a:t>
            </a:r>
            <a:r>
              <a:rPr lang="es-MX" sz="1600" dirty="0"/>
              <a:t>es identifica qué usuarios tienen acceso a insertar, actualizar o eliminar datos, y cuándo. Una auditoría NO sólo podría ser necesaria por un tiempo limitado, para usuarios específicos o datos específicos. </a:t>
            </a:r>
            <a:endParaRPr lang="en-US" sz="1600" dirty="0"/>
          </a:p>
        </p:txBody>
      </p:sp>
      <p:pic>
        <p:nvPicPr>
          <p:cNvPr id="12" name="Gráfico 11">
            <a:extLst>
              <a:ext uri="{FF2B5EF4-FFF2-40B4-BE49-F238E27FC236}">
                <a16:creationId xmlns:a16="http://schemas.microsoft.com/office/drawing/2014/main" id="{F0FDEF51-2377-4F24-819F-D9B268624A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241386" y="4057562"/>
            <a:ext cx="214491" cy="214491"/>
          </a:xfrm>
          <a:prstGeom prst="rect">
            <a:avLst/>
          </a:prstGeom>
        </p:spPr>
      </p:pic>
      <p:pic>
        <p:nvPicPr>
          <p:cNvPr id="15" name="Gráfico 14">
            <a:extLst>
              <a:ext uri="{FF2B5EF4-FFF2-40B4-BE49-F238E27FC236}">
                <a16:creationId xmlns:a16="http://schemas.microsoft.com/office/drawing/2014/main" id="{B08CAB07-0DD0-4167-880C-489451B07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8026127" y="4281955"/>
            <a:ext cx="214491" cy="214491"/>
          </a:xfrm>
          <a:prstGeom prst="rect">
            <a:avLst/>
          </a:prstGeom>
        </p:spPr>
      </p:pic>
      <p:sp>
        <p:nvSpPr>
          <p:cNvPr id="19" name="Elipse 18">
            <a:extLst>
              <a:ext uri="{FF2B5EF4-FFF2-40B4-BE49-F238E27FC236}">
                <a16:creationId xmlns:a16="http://schemas.microsoft.com/office/drawing/2014/main" id="{6A03F442-14F5-4804-98E8-B167BFD8A707}"/>
              </a:ext>
            </a:extLst>
          </p:cNvPr>
          <p:cNvSpPr/>
          <p:nvPr/>
        </p:nvSpPr>
        <p:spPr>
          <a:xfrm>
            <a:off x="814767" y="624853"/>
            <a:ext cx="7425851" cy="141249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A6FC58AC-753C-4F54-A615-BF7262A696FB}"/>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06</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157450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1700782" y="820153"/>
            <a:ext cx="6583279" cy="1625730"/>
          </a:xfrm>
        </p:spPr>
        <p:txBody>
          <a:bodyPr/>
          <a:lstStyle/>
          <a:p>
            <a:r>
              <a:rPr lang="es-MX" sz="4000" dirty="0"/>
              <a:t>¿Para qué sirve el comando </a:t>
            </a:r>
            <a:br>
              <a:rPr lang="es-MX" sz="4000" dirty="0"/>
            </a:br>
            <a:r>
              <a:rPr lang="es-MX" sz="4000" dirty="0"/>
              <a:t>USE?</a:t>
            </a:r>
            <a:endParaRPr lang="en-US" sz="4000" dirty="0"/>
          </a:p>
        </p:txBody>
      </p:sp>
      <p:pic>
        <p:nvPicPr>
          <p:cNvPr id="28" name="Gráfico 27">
            <a:extLst>
              <a:ext uri="{FF2B5EF4-FFF2-40B4-BE49-F238E27FC236}">
                <a16:creationId xmlns:a16="http://schemas.microsoft.com/office/drawing/2014/main" id="{944EA875-3183-4959-87CB-87CF2E0856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54814" y="1543342"/>
            <a:ext cx="411307" cy="411307"/>
          </a:xfrm>
          <a:prstGeom prst="rect">
            <a:avLst/>
          </a:prstGeom>
        </p:spPr>
      </p:pic>
      <p:sp>
        <p:nvSpPr>
          <p:cNvPr id="30" name="Text Placeholder 10">
            <a:extLst>
              <a:ext uri="{FF2B5EF4-FFF2-40B4-BE49-F238E27FC236}">
                <a16:creationId xmlns:a16="http://schemas.microsoft.com/office/drawing/2014/main" id="{CC69B8DE-E0EE-4E9E-9A4C-6B71573AB7E6}"/>
              </a:ext>
            </a:extLst>
          </p:cNvPr>
          <p:cNvSpPr txBox="1">
            <a:spLocks/>
          </p:cNvSpPr>
          <p:nvPr/>
        </p:nvSpPr>
        <p:spPr>
          <a:xfrm flipH="1">
            <a:off x="1947143" y="2372754"/>
            <a:ext cx="6148091" cy="204536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s-MX" sz="2400" dirty="0">
                <a:latin typeface="+mj-lt"/>
              </a:rPr>
              <a:t>El comando USE sirve para seleccionar su uso, también se usa cuando tiene más de una base de datos en un servidor MySQL y necesita cambiar entre ellas; en la que se debe elegir la base de datos correcta cada vez que inicie una sesión de MySQL.</a:t>
            </a:r>
            <a:endParaRPr lang="en-US" sz="2400" dirty="0">
              <a:latin typeface="+mj-lt"/>
            </a:endParaRPr>
          </a:p>
        </p:txBody>
      </p:sp>
      <p:pic>
        <p:nvPicPr>
          <p:cNvPr id="35" name="Gráfico 34">
            <a:extLst>
              <a:ext uri="{FF2B5EF4-FFF2-40B4-BE49-F238E27FC236}">
                <a16:creationId xmlns:a16="http://schemas.microsoft.com/office/drawing/2014/main" id="{A99F1734-945F-4E0D-A596-F5F36D70D6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48766" y="2589487"/>
            <a:ext cx="411307" cy="411307"/>
          </a:xfrm>
          <a:prstGeom prst="rect">
            <a:avLst/>
          </a:prstGeom>
        </p:spPr>
      </p:pic>
      <p:pic>
        <p:nvPicPr>
          <p:cNvPr id="36" name="Gráfico 35">
            <a:extLst>
              <a:ext uri="{FF2B5EF4-FFF2-40B4-BE49-F238E27FC236}">
                <a16:creationId xmlns:a16="http://schemas.microsoft.com/office/drawing/2014/main" id="{C365A1AC-9FF2-428A-B608-63D081991B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48765" y="3635632"/>
            <a:ext cx="411307" cy="411307"/>
          </a:xfrm>
          <a:prstGeom prst="rect">
            <a:avLst/>
          </a:prstGeom>
        </p:spPr>
      </p:pic>
      <p:sp>
        <p:nvSpPr>
          <p:cNvPr id="15" name="Elipse 14">
            <a:extLst>
              <a:ext uri="{FF2B5EF4-FFF2-40B4-BE49-F238E27FC236}">
                <a16:creationId xmlns:a16="http://schemas.microsoft.com/office/drawing/2014/main" id="{75249168-520B-40BE-A0B9-652FE9982562}"/>
              </a:ext>
            </a:extLst>
          </p:cNvPr>
          <p:cNvSpPr/>
          <p:nvPr/>
        </p:nvSpPr>
        <p:spPr>
          <a:xfrm>
            <a:off x="1700782" y="725379"/>
            <a:ext cx="6512776" cy="1465979"/>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03F5C969-5593-4BEE-9AC3-48C16B98EC20}"/>
              </a:ext>
            </a:extLst>
          </p:cNvPr>
          <p:cNvSpPr txBox="1"/>
          <p:nvPr/>
        </p:nvSpPr>
        <p:spPr>
          <a:xfrm>
            <a:off x="73925" y="624854"/>
            <a:ext cx="6499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313131"/>
                </a:solidFill>
                <a:effectLst/>
                <a:uLnTx/>
                <a:uFillTx/>
                <a:latin typeface="Darker Grotesque"/>
                <a:ea typeface="+mn-ea"/>
                <a:cs typeface="+mn-cs"/>
              </a:rPr>
              <a:t>07</a:t>
            </a:r>
            <a:endParaRPr kumimoji="0" lang="en-US" sz="3200" b="0" i="0" u="none" strike="noStrike" kern="1200" cap="none" spc="0" normalizeH="0" baseline="0" noProof="0" dirty="0">
              <a:ln>
                <a:noFill/>
              </a:ln>
              <a:solidFill>
                <a:srgbClr val="313131"/>
              </a:solidFill>
              <a:effectLst/>
              <a:uLnTx/>
              <a:uFillTx/>
              <a:latin typeface="Darker Grotesque"/>
              <a:ea typeface="+mn-ea"/>
              <a:cs typeface="+mn-cs"/>
            </a:endParaRPr>
          </a:p>
        </p:txBody>
      </p:sp>
    </p:spTree>
    <p:extLst>
      <p:ext uri="{BB962C8B-B14F-4D97-AF65-F5344CB8AC3E}">
        <p14:creationId xmlns:p14="http://schemas.microsoft.com/office/powerpoint/2010/main" val="208323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Theme">
  <a:themeElements>
    <a:clrScheme name="Animated Moodboard for Business by Slidesgo">
      <a:dk1>
        <a:srgbClr val="313131"/>
      </a:dk1>
      <a:lt1>
        <a:srgbClr val="FBFBFB"/>
      </a:lt1>
      <a:dk2>
        <a:srgbClr val="A9C8E2"/>
      </a:dk2>
      <a:lt2>
        <a:srgbClr val="CC482E"/>
      </a:lt2>
      <a:accent1>
        <a:srgbClr val="B7C0F3"/>
      </a:accent1>
      <a:accent2>
        <a:srgbClr val="C3E1F4"/>
      </a:accent2>
      <a:accent3>
        <a:srgbClr val="E2CDA0"/>
      </a:accent3>
      <a:accent4>
        <a:srgbClr val="3D47D7"/>
      </a:accent4>
      <a:accent5>
        <a:srgbClr val="FFFFFF"/>
      </a:accent5>
      <a:accent6>
        <a:srgbClr val="FFFFFF"/>
      </a:accent6>
      <a:hlink>
        <a:srgbClr val="313131"/>
      </a:hlink>
      <a:folHlink>
        <a:srgbClr val="313131"/>
      </a:folHlink>
    </a:clrScheme>
    <a:fontScheme name="Animated Moodboard for Business by Slidesgo">
      <a:majorFont>
        <a:latin typeface="Syncopate"/>
        <a:ea typeface=""/>
        <a:cs typeface=""/>
      </a:majorFont>
      <a:minorFont>
        <a:latin typeface="Darker Grotesq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41007</TotalTime>
  <Words>2615</Words>
  <Application>Microsoft Office PowerPoint</Application>
  <PresentationFormat>Presentación en pantalla (16:9)</PresentationFormat>
  <Paragraphs>138</Paragraphs>
  <Slides>23</Slides>
  <Notes>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23</vt:i4>
      </vt:variant>
    </vt:vector>
  </HeadingPairs>
  <TitlesOfParts>
    <vt:vector size="33" baseType="lpstr">
      <vt:lpstr>Arial</vt:lpstr>
      <vt:lpstr>Arial Narrow</vt:lpstr>
      <vt:lpstr>Calibri</vt:lpstr>
      <vt:lpstr>Courier New</vt:lpstr>
      <vt:lpstr>Darker Grotesque</vt:lpstr>
      <vt:lpstr>JetBrains Mono</vt:lpstr>
      <vt:lpstr>Stencil</vt:lpstr>
      <vt:lpstr>Syncopate</vt:lpstr>
      <vt:lpstr>Wingdings</vt:lpstr>
      <vt:lpstr>Office Theme</vt:lpstr>
      <vt:lpstr>DEFENSA HITO 2 TAREA FINAL </vt:lpstr>
      <vt:lpstr>MANEJO  DE CONCEPTOS</vt:lpstr>
      <vt:lpstr>¿A que se refiere cuando se habla de bases de datos relacionales?  </vt:lpstr>
      <vt:lpstr>¿A que se refiere cuando se habla de bases de datos no relacionales?</vt:lpstr>
      <vt:lpstr>¿Qué es MySQL y MariaDB?. Explique si existen diferencias o son iguales, etc.</vt:lpstr>
      <vt:lpstr>¿Qué son las funciones de agregación?</vt:lpstr>
      <vt:lpstr>¿Qué llegaría a ser XAMPP?</vt:lpstr>
      <vt:lpstr>¿Cual es la diferencia entre las funciones de agresión y funciones creados por el DBA?  Es decir funciones creadas por el usuario.</vt:lpstr>
      <vt:lpstr>¿Para qué sirve el comando  USE?</vt:lpstr>
      <vt:lpstr> ¿Que es DML y DDL?</vt:lpstr>
      <vt:lpstr> ¿Qué cosas características debe de tener una función? Explique sobre el nombre, el return, parametros, etc.</vt:lpstr>
      <vt:lpstr>Presentación de PowerPoint</vt:lpstr>
      <vt:lpstr>¿Cómo crear,modificar y cómo eliminar una función?</vt:lpstr>
      <vt:lpstr>PARTE PRACTICA</vt:lpstr>
      <vt:lpstr>Crear las tablas y 2 registros para cada tabla para el siguiente modelo ER.</vt:lpstr>
      <vt:lpstr>Crear las tablas y 2 registros para cada tabla para el siguiente modelo ER.</vt:lpstr>
      <vt:lpstr>Crear una consulta SQL en base al ejercicio anterior</vt:lpstr>
      <vt:lpstr>Crear un función que compare dos códigos de materia.</vt:lpstr>
      <vt:lpstr>Crear una función que permita obtener el promedio de las edades del género masculino o femenino de los estudiantes inscritos  en la asignatura ARQ-104.</vt:lpstr>
      <vt:lpstr>Crear una función que permita concatenar 3 cadenas.</vt:lpstr>
      <vt:lpstr>Crear una función de acuerdo a lo siguiente:</vt:lpstr>
      <vt:lpstr>Crear una función de acuerdo a lo siguiente: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Betsara Hualde Leonardi</dc:creator>
  <cp:lastModifiedBy>Fabiva Ramos</cp:lastModifiedBy>
  <cp:revision>5</cp:revision>
  <dcterms:created xsi:type="dcterms:W3CDTF">2021-10-12T08:06:43Z</dcterms:created>
  <dcterms:modified xsi:type="dcterms:W3CDTF">2022-04-30T00:04:46Z</dcterms:modified>
</cp:coreProperties>
</file>